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Viner Hand ITC" panose="03070502030502020203" pitchFamily="66" charset="0"/>
      <p:regular r:id="rId2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0DAB3-C2AC-496B-8C28-456EB8951486}" v="62" dt="2024-01-18T10:16:41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>
        <p:scale>
          <a:sx n="66" d="100"/>
          <a:sy n="66" d="100"/>
        </p:scale>
        <p:origin x="652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C8E93-59E4-4545-8458-AB0A4E312911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E664D-ABD4-4FF0-8E31-F1B178D5FE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15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2017D-0AAC-4340-B5D3-5ECC5DD735C4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1FEA6-B792-4008-8230-1CE85FEFE4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745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649" y="1122363"/>
            <a:ext cx="1002544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650" y="3602038"/>
            <a:ext cx="1002544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4A4-876D-47D1-A092-A1FEEAB8475B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68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FB95-0AB8-4C8E-9154-E17039A35B34}" type="datetime4">
              <a:rPr lang="nb-NO" smtClean="0"/>
              <a:t>18. januar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Avrundet rektangel 12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8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634313"/>
            <a:ext cx="2384087" cy="5542650"/>
          </a:xfr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76649" y="634313"/>
            <a:ext cx="7995851" cy="5542649"/>
          </a:xfrm>
        </p:spPr>
        <p:txBody>
          <a:bodyPr vert="eaVert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3A41-0599-4B0D-8D8C-8032CCC6D654}" type="datetime4">
              <a:rPr lang="nb-NO" smtClean="0"/>
              <a:t>18. januar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44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F2F6DC2-1116-4643-9B06-9EC863A5E6C3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591060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1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650" y="1709738"/>
            <a:ext cx="1052747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649" y="4562475"/>
            <a:ext cx="105274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A2F0-7DC9-4F01-ADA1-F99302351B77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486095"/>
            <a:ext cx="2568822" cy="365125"/>
          </a:xfrm>
        </p:spPr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1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6649" y="1825625"/>
            <a:ext cx="5198075" cy="435133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890055" y="1825625"/>
            <a:ext cx="5185104" cy="435133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BBA-991C-4B90-A58E-DFE03F0E03FF}" type="datetime4">
              <a:rPr lang="nb-NO" smtClean="0"/>
              <a:t>18. januar 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et rektangel 8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0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5052" y="604327"/>
            <a:ext cx="10604370" cy="1086361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052" y="1681163"/>
            <a:ext cx="51749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649" y="2505075"/>
            <a:ext cx="5173362" cy="368458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914769" y="1681163"/>
            <a:ext cx="52646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914769" y="2505075"/>
            <a:ext cx="5169899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C063-0AD7-49DD-BF08-400B63EA83F3}" type="datetime4">
              <a:rPr lang="nb-NO" smtClean="0"/>
              <a:t>18. januar 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67E0-8E74-4C62-AB81-DCFDAEE79858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vrundet rektangel 10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5" name="TekstSylinder 14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4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407-782D-4066-AE99-770D16F694AF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vrundet rektangel 6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FD7-E609-4C3B-8BA8-C7A01CADE2DC}" type="datetime4">
              <a:rPr lang="nb-NO" smtClean="0"/>
              <a:t>18. januar 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Avrundet rektangel 5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650" y="615971"/>
            <a:ext cx="4195376" cy="14414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58919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76650" y="2057400"/>
            <a:ext cx="41953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186-AAD5-4754-A395-0D41C378FAFC}" type="datetime4">
              <a:rPr lang="nb-NO" smtClean="0"/>
              <a:t>18. januar 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et rektangel 8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5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650" y="615971"/>
            <a:ext cx="4195376" cy="14414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919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76650" y="2057400"/>
            <a:ext cx="41953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E830-7084-4F1D-8F8D-0AB184098E95}" type="datetime4">
              <a:rPr lang="nb-NO" smtClean="0"/>
              <a:t>18. januar 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et rektangel 8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8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60"/>
          <a:stretch/>
        </p:blipFill>
        <p:spPr>
          <a:xfrm>
            <a:off x="11179421" y="546141"/>
            <a:ext cx="1017879" cy="6311859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650" y="607412"/>
            <a:ext cx="10498509" cy="1083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649" y="1825624"/>
            <a:ext cx="10503155" cy="4653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649" y="64860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D663B8E-CF6D-4CFC-A5CC-416BA95550FA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682314" y="6486096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486096"/>
            <a:ext cx="2568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r>
              <a:rPr lang="nb-NO" dirty="0"/>
              <a:t>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591060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  <p:sp>
        <p:nvSpPr>
          <p:cNvPr id="16" name="TekstSylinder 15"/>
          <p:cNvSpPr txBox="1"/>
          <p:nvPr userDrawn="1"/>
        </p:nvSpPr>
        <p:spPr>
          <a:xfrm>
            <a:off x="11153266" y="1514703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Sogn</a:t>
            </a:r>
            <a:r>
              <a:rPr lang="nn-NO" sz="1000" b="1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nn-NO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og Fjordane</a:t>
            </a:r>
            <a:endParaRPr lang="nb-NO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7722" y="622476"/>
            <a:ext cx="1097576" cy="98301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05" y="877167"/>
            <a:ext cx="396681" cy="370060"/>
          </a:xfrm>
          <a:prstGeom prst="rect">
            <a:avLst/>
          </a:prstGeom>
          <a:effectLst>
            <a:glow rad="88900">
              <a:schemeClr val="accent1">
                <a:lumMod val="20000"/>
                <a:lumOff val="80000"/>
              </a:schemeClr>
            </a:glow>
          </a:effectLst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493" y="985877"/>
            <a:ext cx="93570" cy="1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B4B4B"/>
          </a:solidFill>
          <a:latin typeface="+mj-lt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4B4B4B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B4B4B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4B4B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4B4B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4B4B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A52B95B-8234-CC92-5C69-2C59EB9A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49" y="3208283"/>
            <a:ext cx="10503155" cy="327103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Folkevaldopplæring med Luster kommunestyre</a:t>
            </a:r>
          </a:p>
          <a:p>
            <a:pPr marL="0" indent="0">
              <a:buNone/>
            </a:pPr>
            <a:r>
              <a:rPr lang="nb-NO" dirty="0"/>
              <a:t>18.01.24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2FE40B5-EA74-2BE7-361E-E8F440A1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50" y="607411"/>
            <a:ext cx="10498509" cy="3930721"/>
          </a:xfrm>
        </p:spPr>
        <p:txBody>
          <a:bodyPr>
            <a:normAutofit/>
          </a:bodyPr>
          <a:lstStyle/>
          <a:p>
            <a:r>
              <a:rPr lang="nb-NO" sz="6000" dirty="0"/>
              <a:t>Kraftsoga i Luster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02A413-8CA7-C551-0E7A-B3234882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6DC2-1116-4643-9B06-9EC863A5E6C3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41C584-F3B1-3022-623C-C9D9781E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33A77E-64CA-2C13-63A8-00902FDC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3989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641974" y="1780466"/>
            <a:ext cx="7537448" cy="4653693"/>
          </a:xfrm>
        </p:spPr>
        <p:txBody>
          <a:bodyPr>
            <a:normAutofit fontScale="85000" lnSpcReduction="20000"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Statkraft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fekk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2013 konsesjon til å bygge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Vigdøla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kraftverk, 48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Hydro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fekk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2020 konsesjon til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Øyane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kraftverk 66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Illvatnet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pumpekraftverk 113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 planlegge no for investeringsavgjer for bygging av desse to kraftverka i 2024, kan då stå ferdige i 2028/29.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er berre eitt kraftprosjekt frå Luster  til behandling for konsesjon hjå NVE no,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Døsjagrovi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(som har fått konsesjon tidlegare) der det er gjort visse endringar. Konsesjon venta våren 24, 16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Eigar Luster småkraft.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er og ein del kraftprosjekt som ikkje har fått konsesjon.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 har søkt om fornying av reguleringskonsesjonen i Fortun (gjekk ut i 2017). I den samanhengen har Luster kommunestyre komme med sine innspel. I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epost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 10.1.23 skriv Stein Øvstebø i Hydro: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/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Hydros søknad om fornyelse av reguleringskonsesjon i Fortun er fortsatt til behandling i NVE, og vi kjenner ikke til NVEs plan framover. NVE vil oversende sin innstilling til Energidepartementet som til slutt vil fatte vedtak om ny reguleringskonsesjon. Hydro planlegger for et møte med NVE nå i januar, så vi håper å få mer innsikt i framdriften da.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/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 info planlegger nå Hydro et møte i Fortun i februar om status for denne myndighetsprosessen og prosjekter vi har jobbet med og som er relevante for reguleringskonsesjonen. Kommunen vil bli invitert til dette møtet. I tillegg vil vi omtale status for arbeidet med </a:t>
            </a:r>
            <a:r>
              <a:rPr lang="nb-NO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Illvatn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</a:t>
            </a:r>
            <a:r>
              <a:rPr lang="nb-NO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Øyane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prosjektene.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vi ser no er at kraftbransjen i Luster har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løpande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aktivitet innan anleggsutvikling; nye småkraftanlegg, oppgraderingar av dammar og stasjonar, nye linjer, nye trafoanlegg mm. Dette er aktivitet som også gjev omsetning for lokalt næringsliv innan bygg og anlegg. Kommande år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skal det nokså sikkert investerast for milliard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denne bransjen i Luster.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Kraftverk </a:t>
            </a:r>
            <a:r>
              <a:rPr lang="nb-NO" dirty="0" err="1"/>
              <a:t>no</a:t>
            </a:r>
            <a:r>
              <a:rPr lang="nb-NO" dirty="0"/>
              <a:t> og framover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94334E1-9E11-AC51-D0F6-00333251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35" y="1818845"/>
            <a:ext cx="3051679" cy="42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76649" y="1825624"/>
            <a:ext cx="5519351" cy="4653693"/>
          </a:xfrm>
        </p:spPr>
        <p:txBody>
          <a:bodyPr/>
          <a:lstStyle/>
          <a:p>
            <a:r>
              <a:rPr lang="nn-NO" dirty="0"/>
              <a:t>direkte arbeidsplassar hjå Statkraft, Hydro og Luster energi (vel 90 årsverk)</a:t>
            </a:r>
          </a:p>
          <a:p>
            <a:r>
              <a:rPr lang="nn-NO" dirty="0"/>
              <a:t>aktivitet for bygge- og anleggsnæringa i samband med nybygging av kraftverk, oppgraderingar/revisjonar av kraftstasjonar og dammar, bygging av nye trafostasjonar og kraftlinjer mm</a:t>
            </a:r>
          </a:p>
          <a:p>
            <a:r>
              <a:rPr lang="nn-NO" dirty="0"/>
              <a:t>inntekter til kommunen frå:</a:t>
            </a:r>
          </a:p>
          <a:p>
            <a:pPr lvl="1"/>
            <a:r>
              <a:rPr lang="nn-NO" dirty="0"/>
              <a:t>Sal av konsesjonskraft</a:t>
            </a:r>
          </a:p>
          <a:p>
            <a:pPr lvl="1"/>
            <a:r>
              <a:rPr lang="nn-NO" dirty="0"/>
              <a:t>Konsesjonsavgifter</a:t>
            </a:r>
          </a:p>
          <a:p>
            <a:pPr lvl="1"/>
            <a:r>
              <a:rPr lang="nn-NO" dirty="0"/>
              <a:t>Eigedomsskatt</a:t>
            </a:r>
          </a:p>
          <a:p>
            <a:pPr lvl="1"/>
            <a:r>
              <a:rPr lang="nn-NO" dirty="0"/>
              <a:t>Naturressursskatt</a:t>
            </a:r>
          </a:p>
          <a:p>
            <a:pPr lvl="1"/>
            <a:r>
              <a:rPr lang="nn-NO" dirty="0"/>
              <a:t>Utbyte frå eigarskap i kraftselskap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Kvifor</a:t>
            </a:r>
            <a:r>
              <a:rPr lang="nb-NO" dirty="0"/>
              <a:t> er kraftnæringa viktig for Luster kommune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386BCC1-D0AE-1B55-C0C8-CB72A6A0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573" y="1893832"/>
            <a:ext cx="3131617" cy="392807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4EC5898-4488-344E-172D-C24418BDC098}"/>
              </a:ext>
            </a:extLst>
          </p:cNvPr>
          <p:cNvSpPr txBox="1"/>
          <p:nvPr/>
        </p:nvSpPr>
        <p:spPr>
          <a:xfrm>
            <a:off x="7228573" y="5977288"/>
            <a:ext cx="313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Sogn Avis februar 2023</a:t>
            </a:r>
          </a:p>
        </p:txBody>
      </p:sp>
    </p:spTree>
    <p:extLst>
      <p:ext uri="{BB962C8B-B14F-4D97-AF65-F5344CB8AC3E}">
        <p14:creationId xmlns:p14="http://schemas.microsoft.com/office/powerpoint/2010/main" val="61485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76649" y="1509730"/>
            <a:ext cx="6944684" cy="49763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 – </a:t>
            </a:r>
            <a:r>
              <a:rPr lang="nb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Ein</a:t>
            </a: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gigawattime er en million kilowattimer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mål på mengde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straum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produsert</a:t>
            </a: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I Luster kommune vert det brukt om lag 100 </a:t>
            </a:r>
            <a:r>
              <a:rPr lang="nb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til </a:t>
            </a:r>
            <a:r>
              <a:rPr lang="nb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vanlege</a:t>
            </a: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private hus og næringsliv på </a:t>
            </a:r>
            <a:r>
              <a:rPr lang="nb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eit</a:t>
            </a: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år.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b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TWh</a:t>
            </a: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En terawattime er </a:t>
            </a:r>
            <a:r>
              <a:rPr lang="nb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ein</a:t>
            </a: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milliard kilowattimer (1000 </a:t>
            </a:r>
            <a:r>
              <a:rPr lang="nb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Dette er omlag så </a:t>
            </a:r>
            <a:r>
              <a:rPr lang="nb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mykje</a:t>
            </a: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straum</a:t>
            </a: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som det blir brukt i Drammen i løpet av ett år. </a:t>
            </a:r>
            <a:r>
              <a:rPr lang="nn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Noreg har eit forbruk på om lag 140 </a:t>
            </a:r>
            <a:r>
              <a:rPr lang="nn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twh</a:t>
            </a:r>
            <a:r>
              <a:rPr lang="nn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MW – En </a:t>
            </a:r>
            <a:r>
              <a:rPr lang="nb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megawatt</a:t>
            </a:r>
            <a:r>
              <a:rPr lang="nb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er 1.000 kilowatt. Dette er et mål på effekt eller kapasitet.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n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Kraftverka i Luster kommune produserer om lag 3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nn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00 </a:t>
            </a:r>
            <a:r>
              <a:rPr lang="nn-NO" sz="180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n-NO" sz="18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å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ret. 8. største kraftkommune i Noreg.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Konsesjonskraft -</a:t>
            </a:r>
            <a:r>
              <a:rPr lang="nb-NO" sz="1800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i="1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konsesjonskraft forstås </a:t>
            </a:r>
            <a:r>
              <a:rPr lang="nb-NO" sz="1800" i="1" dirty="0">
                <a:solidFill>
                  <a:srgbClr val="040C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 del av kraftproduksjonen som eierne av et vannkraftverk i h.t. gitte konsesjoner er pålagt å levere de kommuner som er berørt av utbyggingen, evt.</a:t>
            </a:r>
            <a:r>
              <a:rPr lang="nb-NO" sz="1800" i="1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nb-NO" sz="1800" i="1" dirty="0">
                <a:solidFill>
                  <a:srgbClr val="040C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også fylkeskommunen og staten</a:t>
            </a:r>
            <a:r>
              <a:rPr lang="nb-NO" sz="1800" i="1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Konsesjonskraften fordeles av konsesjonsmyndigheten, og skal leveres til en pris som loven foreskriver.</a:t>
            </a:r>
            <a:r>
              <a:rPr lang="nb-NO" sz="1800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b-NO" sz="1800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Luster kommune kan ta ut 221 </a:t>
            </a:r>
            <a:r>
              <a:rPr lang="nb-NO" sz="1800" dirty="0" err="1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800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som konsesjonskraft, men </a:t>
            </a:r>
            <a:r>
              <a:rPr lang="nb-NO" sz="1800" dirty="0" err="1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ikkje</a:t>
            </a:r>
            <a:r>
              <a:rPr lang="nb-NO" sz="1800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meir</a:t>
            </a:r>
            <a:r>
              <a:rPr lang="nb-NO" sz="1800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enn </a:t>
            </a:r>
            <a:r>
              <a:rPr lang="nb-NO" sz="1800" dirty="0" err="1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allminneleg</a:t>
            </a:r>
            <a:r>
              <a:rPr lang="nb-NO" sz="1800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forbruk i kommunen. Det </a:t>
            </a:r>
            <a:r>
              <a:rPr lang="nb-NO" sz="1800" dirty="0" err="1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overskytande</a:t>
            </a:r>
            <a:r>
              <a:rPr lang="nb-NO" sz="1800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går til </a:t>
            </a:r>
            <a:r>
              <a:rPr lang="nb-NO" sz="1800" dirty="0" err="1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Vestland</a:t>
            </a:r>
            <a:r>
              <a:rPr lang="nb-NO" sz="1800" dirty="0">
                <a:solidFill>
                  <a:srgbClr val="4D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fylkeskommune. Regjeringa har nett fastsett prisen på konsesjonskraft for 2024, 12,61 øre.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Kraftsoga i Luster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CF1D06D-2AA6-A4CB-BA94-2AA29999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00" y="1574192"/>
            <a:ext cx="3409987" cy="167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55B429B-AFAD-F252-0857-EE96AB8B17BD}"/>
              </a:ext>
            </a:extLst>
          </p:cNvPr>
          <p:cNvSpPr txBox="1"/>
          <p:nvPr/>
        </p:nvSpPr>
        <p:spPr>
          <a:xfrm>
            <a:off x="7521333" y="3320921"/>
            <a:ext cx="308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/>
              <a:t>Illustrasjon: NVE.no</a:t>
            </a:r>
          </a:p>
        </p:txBody>
      </p:sp>
    </p:spTree>
    <p:extLst>
      <p:ext uri="{BB962C8B-B14F-4D97-AF65-F5344CB8AC3E}">
        <p14:creationId xmlns:p14="http://schemas.microsoft.com/office/powerpoint/2010/main" val="251242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135120" y="1502952"/>
            <a:ext cx="6944684" cy="49763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Elektrisk kraft vart teke i bruk i fedrelandet på siste del av 1800-talet. </a:t>
            </a:r>
            <a:r>
              <a:rPr lang="nn-NO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Sogn og Fjordane</a:t>
            </a: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vart </a:t>
            </a:r>
            <a:r>
              <a:rPr lang="nn-NO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visst nok fyrste kraftverket </a:t>
            </a: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eit lite kraftverk i Loen som gav straum til 10 lampar i ein snikkarverkstad i 1890. Det var i byane at straum til allmennforsyning kom først. I 1900 var det kvar tiande husstand </a:t>
            </a:r>
            <a:r>
              <a:rPr lang="nn-NO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Noreg </a:t>
            </a: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 hadde fått lys i huset.</a:t>
            </a:r>
            <a:endParaRPr lang="nb-NO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Luster var det Skjolden iskompani som nytta straum fyrst. Dei leverte is frå Eidsvatnet til England til kjøling av næringsmiddel og etablerte eit lite kraftverk i 1900. Då hadde dei straum til elektrisk lys i «ishuset». Det er det fyrste kraftverket i Luster.</a:t>
            </a:r>
            <a:endParaRPr lang="nb-NO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n-NO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Sanatoriet på H</a:t>
            </a: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arastølen var ferdig i 1902, men alt i 1901 var kraftverket i elva frå </a:t>
            </a:r>
            <a:r>
              <a:rPr lang="nn-NO" sz="19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Røssete</a:t>
            </a: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drift. Det gav straum til taubana og etter kvart straum til 500 lyspærer. </a:t>
            </a:r>
            <a:r>
              <a:rPr lang="nn-NO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er sagt at: </a:t>
            </a: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Harastølen lyste som eit </a:t>
            </a:r>
            <a:r>
              <a:rPr lang="nn-NO" sz="19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Soria</a:t>
            </a: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Moria i fjellsida.</a:t>
            </a:r>
            <a:endParaRPr lang="nb-NO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Dagen før jula vart ringd inn i 1915 vart Døsen kraftverk opna. Døsen leverte kraft til glødelampar frå Røneid til Skjolden.</a:t>
            </a:r>
            <a:endParaRPr lang="nb-NO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perioden fram mot 1940 var det etablert mindre kraftverk i </a:t>
            </a:r>
            <a:r>
              <a:rPr lang="nn-NO" sz="19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Skagaelvi</a:t>
            </a: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Fortun frå 1918, i 1919 etablerte Sogn Elektrostålverk seg i Fortun med kraftverk i Fortunselvi, på Kolstad i Dalsdalen kom det eit mindre kraftverk i 1922, i Marifjøra eit kraftverk i 1925 med </a:t>
            </a:r>
            <a:r>
              <a:rPr lang="nn-NO" sz="19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</a:t>
            </a: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straum til </a:t>
            </a:r>
            <a:r>
              <a:rPr lang="nn-NO" sz="19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Tørvis</a:t>
            </a: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hotell, også i </a:t>
            </a:r>
            <a:r>
              <a:rPr lang="nn-NO" sz="19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Feiga</a:t>
            </a:r>
            <a:r>
              <a:rPr lang="nn-NO" sz="19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vart det bygd eit lite kraftverk i 1939.</a:t>
            </a:r>
            <a:endParaRPr lang="nb-NO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Kraftsoga i Luster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7" name="Bilde 6" descr="Et bilde som inneholder tekst, Fotopapir, fjell, utendørs&#10;&#10;Automatisk generert beskrivelse">
            <a:extLst>
              <a:ext uri="{FF2B5EF4-FFF2-40B4-BE49-F238E27FC236}">
                <a16:creationId xmlns:a16="http://schemas.microsoft.com/office/drawing/2014/main" id="{EC0251F0-6863-AEC6-5317-317FCC3B5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7798" r="5399" b="5292"/>
          <a:stretch/>
        </p:blipFill>
        <p:spPr>
          <a:xfrm>
            <a:off x="576649" y="1502951"/>
            <a:ext cx="3558471" cy="47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5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76649" y="1825624"/>
            <a:ext cx="6149271" cy="465369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1936 vart det etablert eit grendekraftverk på </a:t>
            </a:r>
            <a:r>
              <a:rPr lang="nn-NO" sz="24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Veitastrondi</a:t>
            </a: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og i 1937 kom det eit kraftverk i </a:t>
            </a:r>
            <a:r>
              <a:rPr lang="nn-NO" sz="24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Krokaelvi</a:t>
            </a: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som </a:t>
            </a:r>
            <a:r>
              <a:rPr lang="nn-NO" sz="24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</a:t>
            </a: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leverte straum til husmorskulen som var i </a:t>
            </a:r>
            <a:r>
              <a:rPr lang="nn-NO" sz="24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Munthehuset</a:t>
            </a: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b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Sage kraftverk var ferdig i 1939. </a:t>
            </a: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Då skreiv avisa Sogn og Fjordane: «Luster har med dette kraftverket rikeleg med kraft sjølv, og kan gjerne yta til grannebygdene og».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Hafslo fekk ikkje straum før i 1943, i desember dette året leverte </a:t>
            </a:r>
            <a:r>
              <a:rPr lang="nn-NO" sz="24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Årøy</a:t>
            </a: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kraftverk straum til innbyggjarane.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Jostedalen hadde ikkje straum før i 1958. Unnataket var fire gardar som </a:t>
            </a:r>
            <a:r>
              <a:rPr lang="nn-NO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fekk straum til lyspærer frå</a:t>
            </a: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eit lite kraftverk i </a:t>
            </a:r>
            <a:r>
              <a:rPr lang="nn-NO" sz="24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Sagerøyelva</a:t>
            </a: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rett etter krigen. Sørheim og Kroken fekk og straum i 1958, Dei hadde då sett på lysflaumen på Harastølen i nesten 60 år.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n-NO" sz="24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var tre kraftlag som var sentrale i å få straum ut i grendene; Luster kraftlag, Hafslo kraftlag og Jostedal kraftlag. Den nye kommunen vart samanslegen i 1963, men dei tre kraftlaga vart ikkje samanslegne før i 1983.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Kraftsoga i Luster forts.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Folkevaldopplæring Luster kommunestyre 2023 - 2027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19B941-887F-B624-0E2F-B80EC5CFE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31" y="1842974"/>
            <a:ext cx="4115407" cy="30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C6DD73F-7B69-6BD3-CB16-E55F4248E690}"/>
              </a:ext>
            </a:extLst>
          </p:cNvPr>
          <p:cNvSpPr txBox="1"/>
          <p:nvPr/>
        </p:nvSpPr>
        <p:spPr>
          <a:xfrm>
            <a:off x="6634480" y="4904241"/>
            <a:ext cx="4115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Utløp Sage kraftverk, foto: Wikipedia</a:t>
            </a:r>
          </a:p>
        </p:txBody>
      </p:sp>
    </p:spTree>
    <p:extLst>
      <p:ext uri="{BB962C8B-B14F-4D97-AF65-F5344CB8AC3E}">
        <p14:creationId xmlns:p14="http://schemas.microsoft.com/office/powerpoint/2010/main" val="139383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486400" y="1825624"/>
            <a:ext cx="5593404" cy="4653693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nn-NO" sz="18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Fortun kom den fyrste store kraftutbygginga i Luster. Hovudgrunnen til utbygginga var å skaffe straum til aluminiumsproduksjonen i Årdal. Januar 1956 starta arbeidet, men Stortinget handsama ikkje konsesjonssøknaden om utbygginga i Fortun før 10. desember 1956. 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nn-NO" sz="18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raftutbygging på denne tida var det så lite politisk strid om at det var 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greitt</a:t>
            </a:r>
            <a:r>
              <a:rPr lang="nn-NO" sz="18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med ein slik «tjuvstart»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på nær eitt år</a:t>
            </a:r>
            <a:r>
              <a:rPr lang="nn-NO" sz="18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nb-NO" sz="18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 har tre kraftverk i Fortun. Skagen er størst (1438 </a:t>
            </a:r>
            <a:r>
              <a:rPr lang="nb-NO" sz="18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8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og vart sett i drift på slutten av 1959. Litt </a:t>
            </a:r>
            <a:r>
              <a:rPr lang="nb-NO" sz="18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seinare</a:t>
            </a:r>
            <a:r>
              <a:rPr lang="nb-NO" sz="18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vart det også bygd </a:t>
            </a:r>
            <a:r>
              <a:rPr lang="nb-NO" sz="18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eit</a:t>
            </a:r>
            <a:r>
              <a:rPr lang="nb-NO" sz="18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kraftverk på </a:t>
            </a:r>
            <a:r>
              <a:rPr lang="nb-NO" sz="18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Fivlemyr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(9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nb-NO" sz="18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et pumpekraftverk på </a:t>
            </a:r>
            <a:r>
              <a:rPr lang="nb-NO" sz="1800" dirty="0" err="1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Herva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(133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nb-NO" sz="18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nn-NO" sz="1800" dirty="0">
                <a:solidFill>
                  <a:srgbClr val="444D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 saman produserer kraftverka i Fortun om lag 1.600 GWh årleg. Det var på det meste over 1000 personar (menn) knytt til anleggsarbeidet.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er no 11 årsverk knytt til drift av Fortun kraftverk.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Fortun kraftverk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B1DC9D-8386-E7A4-4829-871602BC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8" y="1675097"/>
            <a:ext cx="4655751" cy="411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D5F65AE-39D4-01C4-65AA-6222AED2DCE9}"/>
              </a:ext>
            </a:extLst>
          </p:cNvPr>
          <p:cNvSpPr txBox="1"/>
          <p:nvPr/>
        </p:nvSpPr>
        <p:spPr>
          <a:xfrm>
            <a:off x="701040" y="5792527"/>
            <a:ext cx="433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 err="1"/>
              <a:t>Bilete</a:t>
            </a:r>
            <a:r>
              <a:rPr lang="nb-NO" sz="1200" i="1" dirty="0"/>
              <a:t> henta </a:t>
            </a:r>
            <a:r>
              <a:rPr lang="nb-NO" sz="1200" i="1" dirty="0" err="1"/>
              <a:t>frå</a:t>
            </a:r>
            <a:r>
              <a:rPr lang="nb-NO" sz="1200" i="1" dirty="0"/>
              <a:t> fortunsdalen.no</a:t>
            </a:r>
          </a:p>
        </p:txBody>
      </p:sp>
    </p:spTree>
    <p:extLst>
      <p:ext uri="{BB962C8B-B14F-4D97-AF65-F5344CB8AC3E}">
        <p14:creationId xmlns:p14="http://schemas.microsoft.com/office/powerpoint/2010/main" val="70165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76649" y="1825624"/>
            <a:ext cx="8201591" cy="4653693"/>
          </a:xfrm>
        </p:spPr>
        <p:txBody>
          <a:bodyPr>
            <a:normAutofit fontScale="77500" lnSpcReduction="20000"/>
          </a:bodyPr>
          <a:lstStyle/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 store saka på 70-talet i Luster kommune var kraftutbygginga i Leird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øla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Luster kommune hadde no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blanda erfaringar frå den store kraftutbygginga i Fortun på 50-talet, difor var det viktig for kommunen å sitje att med aktivitet etter utbygginga, ikkje selje seg billeg.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Folketalet i det som no var storkommunen Luster hadde gått ned med vel 1000 i løpet av 60-talet, 6176 innbyggarar i 1960 og 5126 innbyggarar i 1970.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lustrapolitikarane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vann fram i fyrste omgang, i 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stillinga frå industrikomiteen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på Stortinget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avgjeven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22. mai 1974 heiter det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nn-NO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Luster kommune har gått imot regulering av utbygging av vassdraget før kommunen </a:t>
            </a:r>
            <a:r>
              <a:rPr lang="nn-NO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garanteres</a:t>
            </a:r>
            <a:r>
              <a:rPr lang="nn-NO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industri og varige </a:t>
            </a:r>
            <a:r>
              <a:rPr lang="nn-NO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arbeidsplasser</a:t>
            </a:r>
            <a:r>
              <a:rPr lang="nn-NO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Departementet har derfor tatt direkte kontakt med </a:t>
            </a:r>
            <a:r>
              <a:rPr lang="nn-NO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Akergruppen</a:t>
            </a:r>
            <a:r>
              <a:rPr lang="nn-NO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som er villig til å </a:t>
            </a:r>
            <a:r>
              <a:rPr lang="nn-NO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anlegge</a:t>
            </a:r>
            <a:r>
              <a:rPr lang="nn-NO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</a:t>
            </a:r>
            <a:r>
              <a:rPr lang="nn-NO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verksted</a:t>
            </a:r>
            <a:r>
              <a:rPr lang="nn-NO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Gaupne. </a:t>
            </a:r>
            <a:r>
              <a:rPr lang="nb-NO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ÅSV skal også medvirke.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nb-NO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Etter de foreliggende oppgaver vil bedriften ha behov for en arbeidsstokk på totalt 240 - 320 mann. Det skal produseres større deler til oljeplattformer i Gaupne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Stortinget har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korkje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før eller etter dette «lova» bort 300 private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industriarbeidsplassar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Tunnellmassane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frå kraftanlegget skulle så nyttast til å etablere eit industriareal på 200 dekar på Grandane i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aupne. Kai skulle også byggast.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Arbeidet kom godt i gang, men verkstadhallane vart aldri fullførde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vart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fundament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men kaien vart bygd og utfyllinga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 området vart gjennomført.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Mange lustringar gjekk på sveisekurs i denne perioden for å posisjonere seg til dei nye jobbane, og skuffelsen var stor når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Akergruppa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gav opp. Hovudgrunnen til det var nok eit krakk i oljeindustrien etter den såkalla oljekrisa.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Etableringa av L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uster 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ekaniske 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ndustri LMI, 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 ÅSV og VVS Stord sto bakom, vart i 1981 eit plaster på såret.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Leirdøla kraftverk er no heileigd av Statkraft og vart ferdig i 1978. Produksjonen er på 522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Magasin i Tunsbergdalen.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Leirdøla-utbygginga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3074" name="Picture 2" descr="Kuleventil for stenging og åpning av vanntilløpet. ">
            <a:extLst>
              <a:ext uri="{FF2B5EF4-FFF2-40B4-BE49-F238E27FC236}">
                <a16:creationId xmlns:a16="http://schemas.microsoft.com/office/drawing/2014/main" id="{2A31A29C-1B23-1D48-6460-11E504CD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969" y="1825624"/>
            <a:ext cx="2282190" cy="15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skinsal">
            <a:extLst>
              <a:ext uri="{FF2B5EF4-FFF2-40B4-BE49-F238E27FC236}">
                <a16:creationId xmlns:a16="http://schemas.microsoft.com/office/drawing/2014/main" id="{30141605-AD14-B820-A409-09B528DA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969" y="3347084"/>
            <a:ext cx="2282190" cy="15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dkomsttunnel til kraftverket inne i fjellet. ">
            <a:extLst>
              <a:ext uri="{FF2B5EF4-FFF2-40B4-BE49-F238E27FC236}">
                <a16:creationId xmlns:a16="http://schemas.microsoft.com/office/drawing/2014/main" id="{00C7BA4A-E172-E386-A94D-7629F34E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4875323"/>
            <a:ext cx="2296919" cy="15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58F9299-07FF-6A4C-9D67-690513F151CA}"/>
              </a:ext>
            </a:extLst>
          </p:cNvPr>
          <p:cNvSpPr txBox="1"/>
          <p:nvPr/>
        </p:nvSpPr>
        <p:spPr>
          <a:xfrm>
            <a:off x="8778240" y="6396783"/>
            <a:ext cx="2502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Alle foto: Statkraft.no</a:t>
            </a:r>
          </a:p>
        </p:txBody>
      </p:sp>
    </p:spTree>
    <p:extLst>
      <p:ext uri="{BB962C8B-B14F-4D97-AF65-F5344CB8AC3E}">
        <p14:creationId xmlns:p14="http://schemas.microsoft.com/office/powerpoint/2010/main" val="29580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968314" y="1690688"/>
            <a:ext cx="4994862" cy="4653693"/>
          </a:xfrm>
        </p:spPr>
        <p:txBody>
          <a:bodyPr/>
          <a:lstStyle/>
          <a:p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Årøy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kraftverk er heileigd av Sognekraft og er i Sogndal og Luster kommune, stasjon i Sogndal og magasin i Luster. Luster energiverk eig 12.81% av aksjane i Sognekraft og Luster kommune eig 6.88% av aksjane.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Anlegget har stasjon i fjell frå 1983 med installert effekt på 90 MW, og stasjon i dagen frå 1943 med installert effekt 3,8 MW.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Kraftverka gjev årleg gjennomsnittleg produksjon på om lag 350 GWh.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er to magasin, Veitastrondsvatnet og Hafslovatnet.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Årøy</a:t>
            </a:r>
            <a:r>
              <a:rPr lang="nb-NO" dirty="0"/>
              <a:t> kraftverk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4104" name="Picture 8" descr="Årøy kraftverk — Sognekraft">
            <a:extLst>
              <a:ext uri="{FF2B5EF4-FFF2-40B4-BE49-F238E27FC236}">
                <a16:creationId xmlns:a16="http://schemas.microsoft.com/office/drawing/2014/main" id="{220DF947-4C67-1238-93D3-E94222C5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9" y="1652411"/>
            <a:ext cx="5328943" cy="355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0452908-638A-970E-A15C-9046380EF69E}"/>
              </a:ext>
            </a:extLst>
          </p:cNvPr>
          <p:cNvSpPr txBox="1"/>
          <p:nvPr/>
        </p:nvSpPr>
        <p:spPr>
          <a:xfrm>
            <a:off x="513927" y="5163547"/>
            <a:ext cx="3764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Foto: Sognekraft.no</a:t>
            </a:r>
          </a:p>
        </p:txBody>
      </p:sp>
    </p:spTree>
    <p:extLst>
      <p:ext uri="{BB962C8B-B14F-4D97-AF65-F5344CB8AC3E}">
        <p14:creationId xmlns:p14="http://schemas.microsoft.com/office/powerpoint/2010/main" val="328874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ostedal kraftverk_550x309">
            <a:extLst>
              <a:ext uri="{FF2B5EF4-FFF2-40B4-BE49-F238E27FC236}">
                <a16:creationId xmlns:a16="http://schemas.microsoft.com/office/drawing/2014/main" id="{CC280180-B581-31E9-6A2F-2ECEC59C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72" y="1847281"/>
            <a:ext cx="23812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76649" y="1825624"/>
            <a:ext cx="8221523" cy="4653693"/>
          </a:xfrm>
        </p:spPr>
        <p:txBody>
          <a:bodyPr>
            <a:normAutofit lnSpcReduction="10000"/>
          </a:bodyPr>
          <a:lstStyle/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Jostedalsutbygginga tok til i 1984 og straumen kom på nettet i 19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89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Faktisk eitt år før planlagt. Dett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er den siste store kraftutbygginga i fedrelandet saman med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Svartisenutbygginga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som kom rett etter Jostedalen. Statkraft eig Jostedal kraftverk med årleg produksjon av 956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Styggevatnet og Kupevatnet er magasin.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var ein stor diskusjon om kva alternativ vasskrafta i Jostedalen skulle byggast ut etter. Det vart det minste alternativet som vart valt, med inntak av vatn på 1200 moh og dam på Styggevatn og kraftverk i Myklemyr.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På det meste var det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 mot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1000 personar (i hovudsak menn)i arbeid på anlegget, av desse var nok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 lag 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300 frå Luster kommune. Dei tilreisande anleggsarbeidarane budde hovudsakleg på brakke rundt om i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Jostedalsfjelli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heimover til Gaupne.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vart i samband med konsesjonshandsaminga av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Jostedalsvassdraget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ein stor diskusjon om Handspikvegen. Det var eit krav frå LK at det skulle byggast heilårsveg mellom Jostedalen og Skjåk gjennom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Handspiki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nordaust for Styggevatnet. Vegen kom aldri,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 Luster kommune fekk gjennomslag for eit anna krav, at Statkraft skulle ha "driftssentral i Gaupne". Det er nok hovudgrunnen til at leiinga i Region Midt Norge i Statkraft er lokalisert i Gaupne. Pr no er det om lag 50 personar som er knytt til Statkraft i Gaupne, her styrer dei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alle kraftstasjonar Statkraft eig frå Sognefjorden og forbi Trondheim. Og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nesten alle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vindturbinane til Statkraft i Norge.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Jostedalutbygginga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98DF239-D67C-0DF9-0B38-F9E3F9EDD366}"/>
              </a:ext>
            </a:extLst>
          </p:cNvPr>
          <p:cNvSpPr txBox="1"/>
          <p:nvPr/>
        </p:nvSpPr>
        <p:spPr>
          <a:xfrm>
            <a:off x="8692294" y="3197085"/>
            <a:ext cx="216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Foto: Luster oppvekstsenter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F96AF92-4B81-420D-DE9D-822A7422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172" y="3550993"/>
            <a:ext cx="2380546" cy="134302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A11E8C9-17DC-E383-BF92-511A500FE31F}"/>
              </a:ext>
            </a:extLst>
          </p:cNvPr>
          <p:cNvSpPr txBox="1"/>
          <p:nvPr/>
        </p:nvSpPr>
        <p:spPr>
          <a:xfrm>
            <a:off x="8692294" y="4832427"/>
            <a:ext cx="2380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 err="1"/>
              <a:t>Styggevatn</a:t>
            </a:r>
            <a:r>
              <a:rPr lang="nb-NO" sz="1200" i="1" dirty="0"/>
              <a:t>, foto Statkraft.no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91DD29C-C4F4-14FF-FBC2-6C2314BDB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293" y="5136163"/>
            <a:ext cx="1398110" cy="1493871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5BBDFFD-7A3D-FCAF-8EC1-33E02DC5BBE7}"/>
              </a:ext>
            </a:extLst>
          </p:cNvPr>
          <p:cNvSpPr txBox="1"/>
          <p:nvPr/>
        </p:nvSpPr>
        <p:spPr>
          <a:xfrm>
            <a:off x="10135403" y="5883098"/>
            <a:ext cx="8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Foto: Per Berntsen</a:t>
            </a:r>
          </a:p>
        </p:txBody>
      </p:sp>
    </p:spTree>
    <p:extLst>
      <p:ext uri="{BB962C8B-B14F-4D97-AF65-F5344CB8AC3E}">
        <p14:creationId xmlns:p14="http://schemas.microsoft.com/office/powerpoint/2010/main" val="251816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76650" y="1825624"/>
            <a:ext cx="8268662" cy="4653693"/>
          </a:xfrm>
        </p:spPr>
        <p:txBody>
          <a:bodyPr>
            <a:normAutofit fontScale="85000" lnSpcReduction="20000"/>
          </a:bodyPr>
          <a:lstStyle/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2004 gjorde NVE ei kartlegging av dei nasjonale småkraftressursane, Luster kom godt ut 53 prosjekt på til saman 680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 og det vart sett i verk arbeid med ein eigen Småkraftplan, vedteken i 2007. Utbygging av småkraftverk har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foregått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rundt i kommunen og totalt er det no 12 anlegg som er ferdige. Eit småkraftverk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 definert som eit kraftverk med 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effekt på mellom 1mw og 10 </a:t>
            </a:r>
            <a:r>
              <a:rPr lang="nn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mw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Sage – ferdig 2001, 35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50/50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eigd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 Luster kommune og Luster energiverk (Luster kommune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23 % i Luster Energiverk). Luster Energi/Breheim nett har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30 tilsette.</a:t>
            </a:r>
          </a:p>
          <a:p>
            <a:pPr lvl="1"/>
            <a:r>
              <a:rPr lang="nn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Geisdøla – ferdig 2005, 4,4 </a:t>
            </a:r>
            <a:r>
              <a:rPr lang="nn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n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eigd av grunneigarane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Vanndøla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ferdig 2008, 12,8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eigd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 Luster Småkraft (50/50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eigd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 Luster energiverk og Småkraft)</a:t>
            </a:r>
          </a:p>
          <a:p>
            <a:pPr lvl="1"/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Kvåle – ferdig 2009, 17,6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Luster Småkraft</a:t>
            </a:r>
          </a:p>
          <a:p>
            <a:pPr lvl="1"/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Røneid – ferdig 2015, 13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eigd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 Småkraft (nederlandsk kapital, pensjonsfond er i majoritet i Småkraft)</a:t>
            </a:r>
          </a:p>
          <a:p>
            <a:pPr lvl="1"/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Elda – ferdig 2018, 29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eigd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 Forte vannkraft (sveitsisk kapital) og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Cloudberry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(norsk)</a:t>
            </a:r>
          </a:p>
          <a:p>
            <a:pPr lvl="1"/>
            <a:r>
              <a:rPr lang="nn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Svardøla – ferdig 2018, 30 </a:t>
            </a:r>
            <a:r>
              <a:rPr lang="nn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n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eigd av Forte </a:t>
            </a:r>
            <a:r>
              <a:rPr lang="nn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vannkraft</a:t>
            </a:r>
            <a:r>
              <a:rPr lang="nn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</a:t>
            </a:r>
            <a:r>
              <a:rPr lang="nn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Cloudberry</a:t>
            </a:r>
            <a:r>
              <a:rPr lang="nn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n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Holen – ferdig 2019, 22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eigd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 Luster småkraft</a:t>
            </a:r>
          </a:p>
          <a:p>
            <a:pPr lvl="1"/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Kjerringnes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ferdig 2021, 26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eigd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Aventron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(sveitsisk kapital og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Bergesenfamilien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lvl="1"/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Bergselvi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ferdig 2021, 22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eigd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Achorvick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(britisk)</a:t>
            </a:r>
          </a:p>
          <a:p>
            <a:pPr lvl="1"/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Mordøla – ferdig 2023, 12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eigd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 Forte vannkraft</a:t>
            </a:r>
          </a:p>
          <a:p>
            <a:pPr lvl="1"/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Øvre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Storelvi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ferdig 2023, 16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gwh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Forte vannkraft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er og fire mikrokraftverk (under1 MW)  i kommunen;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Tørvi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Marifjøra, Døsen og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Sværa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 fleste småkraftverka har ein lang leigeavtale med grunneigarane om leige av vassføringa i 40 – 60 år. Det vert relativt store inntekter til grunneigarane i gode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kraftår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Småkraft-perioden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18.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29B4356-1188-39E6-19B4-45EA2630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311" y="607412"/>
            <a:ext cx="2229848" cy="3146377"/>
          </a:xfrm>
          <a:prstGeom prst="rect">
            <a:avLst/>
          </a:prstGeom>
        </p:spPr>
      </p:pic>
      <p:pic>
        <p:nvPicPr>
          <p:cNvPr id="6146" name="Picture 2" descr="Kvåle kraftverk - Småkraft">
            <a:extLst>
              <a:ext uri="{FF2B5EF4-FFF2-40B4-BE49-F238E27FC236}">
                <a16:creationId xmlns:a16="http://schemas.microsoft.com/office/drawing/2014/main" id="{9B99025E-C6F8-4C68-7477-56A162B2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11" y="3753788"/>
            <a:ext cx="2240954" cy="11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våle kraftverk - Småkraft">
            <a:extLst>
              <a:ext uri="{FF2B5EF4-FFF2-40B4-BE49-F238E27FC236}">
                <a16:creationId xmlns:a16="http://schemas.microsoft.com/office/drawing/2014/main" id="{466A6427-7E49-8101-B3E5-7864D0CE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11" y="4935788"/>
            <a:ext cx="2240954" cy="11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180645C-7D45-3EBD-B816-4C09B4EFBE13}"/>
              </a:ext>
            </a:extLst>
          </p:cNvPr>
          <p:cNvSpPr txBox="1"/>
          <p:nvPr/>
        </p:nvSpPr>
        <p:spPr>
          <a:xfrm>
            <a:off x="8845311" y="6250588"/>
            <a:ext cx="199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Kvåle kraftverk </a:t>
            </a:r>
            <a:br>
              <a:rPr lang="nb-NO" sz="1200" i="1" dirty="0"/>
            </a:br>
            <a:r>
              <a:rPr lang="nb-NO" sz="1200" i="1" dirty="0"/>
              <a:t>Foto: Smaakraft.no</a:t>
            </a:r>
          </a:p>
        </p:txBody>
      </p:sp>
    </p:spTree>
    <p:extLst>
      <p:ext uri="{BB962C8B-B14F-4D97-AF65-F5344CB8AC3E}">
        <p14:creationId xmlns:p14="http://schemas.microsoft.com/office/powerpoint/2010/main" val="3963497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2280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Calibri Light</vt:lpstr>
      <vt:lpstr>Arial Narrow</vt:lpstr>
      <vt:lpstr>Arial</vt:lpstr>
      <vt:lpstr>Calibri</vt:lpstr>
      <vt:lpstr>Viner Hand ITC</vt:lpstr>
      <vt:lpstr>Office-tema</vt:lpstr>
      <vt:lpstr>Kraftsoga i Luster </vt:lpstr>
      <vt:lpstr>Kraftsoga i Luster</vt:lpstr>
      <vt:lpstr>Kraftsoga i Luster</vt:lpstr>
      <vt:lpstr>Kraftsoga i Luster forts. </vt:lpstr>
      <vt:lpstr>Fortun kraftverk</vt:lpstr>
      <vt:lpstr>Leirdøla-utbygginga</vt:lpstr>
      <vt:lpstr>Årøy kraftverk</vt:lpstr>
      <vt:lpstr>Jostedalutbygginga</vt:lpstr>
      <vt:lpstr>Småkraft-perioden</vt:lpstr>
      <vt:lpstr>Kraftverk no og framover</vt:lpstr>
      <vt:lpstr>Kvifor er kraftnæringa viktig for Luster kommune</vt:lpstr>
    </vt:vector>
  </TitlesOfParts>
  <Company>Luster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Dette er ein test av overskrift</dc:title>
  <dc:creator>Trond Helge Eide</dc:creator>
  <cp:lastModifiedBy>Ole Gunnar Krakhellen</cp:lastModifiedBy>
  <cp:revision>58</cp:revision>
  <dcterms:created xsi:type="dcterms:W3CDTF">2023-06-01T10:35:23Z</dcterms:created>
  <dcterms:modified xsi:type="dcterms:W3CDTF">2024-01-18T10:17:17Z</dcterms:modified>
</cp:coreProperties>
</file>