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67" r:id="rId3"/>
    <p:sldId id="268" r:id="rId4"/>
    <p:sldId id="269" r:id="rId5"/>
    <p:sldId id="277" r:id="rId6"/>
    <p:sldId id="274" r:id="rId7"/>
    <p:sldId id="276" r:id="rId8"/>
    <p:sldId id="272" r:id="rId9"/>
    <p:sldId id="278" r:id="rId10"/>
    <p:sldId id="271" r:id="rId11"/>
    <p:sldId id="270" r:id="rId12"/>
    <p:sldId id="275" r:id="rId13"/>
    <p:sldId id="273" r:id="rId14"/>
    <p:sldId id="408" r:id="rId15"/>
    <p:sldId id="410" r:id="rId16"/>
    <p:sldId id="413" r:id="rId17"/>
    <p:sldId id="409" r:id="rId18"/>
    <p:sldId id="411" r:id="rId19"/>
    <p:sldId id="412" r:id="rId20"/>
    <p:sldId id="407" r:id="rId21"/>
  </p:sldIdLst>
  <p:sldSz cx="12192000" cy="6858000"/>
  <p:notesSz cx="6797675" cy="9926638"/>
  <p:embeddedFontLs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Viner Hand ITC" panose="03070502030502020203" pitchFamily="66" charset="0"/>
      <p:regular r:id="rId34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09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C8E93-59E4-4545-8458-AB0A4E312911}" type="datetimeFigureOut">
              <a:rPr lang="nb-NO" smtClean="0"/>
              <a:t>19.01.2024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E664D-ABD4-4FF0-8E31-F1B178D5FE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155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2017D-0AAC-4340-B5D3-5ECC5DD735C4}" type="datetimeFigureOut">
              <a:rPr lang="nb-NO" smtClean="0"/>
              <a:t>19.01.2024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1FEA6-B792-4008-8230-1CE85FEFE4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745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Denne foilen skal gi en kort innføring i viktig data</a:t>
            </a:r>
            <a:r>
              <a:rPr lang="nb-NO" baseline="0"/>
              <a:t> om LVK.</a:t>
            </a:r>
          </a:p>
          <a:p>
            <a:r>
              <a:rPr lang="nb-NO" baseline="0"/>
              <a:t>Sett inn: hvor lenge har kommunen vært medlem av LVK? Kontakt sekretariatet dersom man har spørsmål til dette.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B7B78-542E-4541-824C-68BBF27BBB2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053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OED = Olje- og energidepartementet</a:t>
            </a:r>
          </a:p>
          <a:p>
            <a:r>
              <a:rPr lang="nb-NO" dirty="0"/>
              <a:t>NVE</a:t>
            </a:r>
            <a:r>
              <a:rPr lang="nb-NO" baseline="0" dirty="0"/>
              <a:t> = Norges vassdrags- og energidirektorat </a:t>
            </a:r>
          </a:p>
          <a:p>
            <a:r>
              <a:rPr lang="nb-NO" baseline="0" dirty="0"/>
              <a:t>FIN = Finansdepartementet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B7B78-542E-4541-824C-68BBF27BBB2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468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For mange er det uklart</a:t>
            </a:r>
            <a:r>
              <a:rPr lang="nb-NO" baseline="0"/>
              <a:t> hvorfor kommuner har kraftinntekter. Denne foilen gir en kort forklaring på dette. Se mer på </a:t>
            </a:r>
            <a:r>
              <a:rPr lang="nb-NO" baseline="0" err="1"/>
              <a:t>LVKs</a:t>
            </a:r>
            <a:r>
              <a:rPr lang="nb-NO" baseline="0"/>
              <a:t> hjemmesider: www.lvk.no samt i boken «For Egen Kraft»</a:t>
            </a:r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B7B78-542E-4541-824C-68BBF27BBB2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43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Denne foilen forklarer hvorfor kraft-saker og LVK er viktige for kommunene.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B7B78-542E-4541-824C-68BBF27BBB2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313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Denne foilen viser noen av de politiske utfordringene i</a:t>
            </a:r>
            <a:r>
              <a:rPr lang="nb-NO" baseline="0"/>
              <a:t> kraftsektoren. 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B78-542E-4541-824C-68BBF27BBB20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882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- De</a:t>
            </a:r>
            <a:r>
              <a:rPr lang="nb-NO" baseline="0"/>
              <a:t> tre første lovene (vannressursloven, vassdragsreguleringsloven og industrikonsesjonsloven) sier noe om hva man har lov til å gjøre i vassdrag, og i hvilke tilfeller man må søke om tillatelse fra myndighetene. F.eks. følger det av vassdragsreguleringsloven at man trenger konsesjon (tillatelse) for å kunne overføre vann fra et vassdrag til et annet. Det kan være vanskelig å vite om man er i vannressursloven eller vassdragsreguleringsloven, og her trår selv kraftbransjen ofte feil. Dette kan ha stor betydning for hvilke økonomiske rettigheter kommunen har som følge av en utbygging. </a:t>
            </a:r>
          </a:p>
          <a:p>
            <a:r>
              <a:rPr lang="nb-NO" baseline="0"/>
              <a:t>- Energiloven regulerer særlig kraftmarked og ledningsnettet.</a:t>
            </a:r>
          </a:p>
          <a:p>
            <a:r>
              <a:rPr lang="nb-NO" baseline="0"/>
              <a:t>- Plan- og bygningsloven og forvaltningsloven gir generelle regler om utbygging og forvaltning som gjelder i de fleste kraft-saker.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B78-542E-4541-824C-68BBF27BBB20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042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6649" y="1122363"/>
            <a:ext cx="1002544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76650" y="3602038"/>
            <a:ext cx="1002544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04A4-876D-47D1-A092-A1FEEAB8475B}" type="datetime4">
              <a:rPr lang="nb-NO" smtClean="0"/>
              <a:t>19. januar 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D71767E0-8E74-4C62-AB81-DCFDAEE79858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685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FB95-0AB8-4C8E-9154-E17039A35B34}" type="datetime4">
              <a:rPr lang="nb-NO" smtClean="0"/>
              <a:t>19. januar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D71767E0-8E74-4C62-AB81-DCFDAEE79858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0"/>
            <a:ext cx="12192000" cy="567842"/>
          </a:xfrm>
          <a:prstGeom prst="rect">
            <a:avLst/>
          </a:prstGeom>
          <a:solidFill>
            <a:srgbClr val="0E8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Avrundet rektangel 12"/>
          <p:cNvSpPr/>
          <p:nvPr userDrawn="1"/>
        </p:nvSpPr>
        <p:spPr>
          <a:xfrm>
            <a:off x="9581293" y="140008"/>
            <a:ext cx="1599727" cy="537176"/>
          </a:xfrm>
          <a:prstGeom prst="roundRect">
            <a:avLst>
              <a:gd name="adj" fmla="val 221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21" y="201279"/>
            <a:ext cx="1139669" cy="344862"/>
          </a:xfrm>
          <a:prstGeom prst="rect">
            <a:avLst/>
          </a:prstGeom>
        </p:spPr>
      </p:pic>
      <p:sp>
        <p:nvSpPr>
          <p:cNvPr id="17" name="TekstSylinder 16"/>
          <p:cNvSpPr txBox="1"/>
          <p:nvPr userDrawn="1"/>
        </p:nvSpPr>
        <p:spPr>
          <a:xfrm>
            <a:off x="591066" y="201018"/>
            <a:ext cx="93473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Satsingsområde:   Aktiv heile livet  -  Tryggleik  -  </a:t>
            </a:r>
            <a:r>
              <a:rPr lang="nb-NO" sz="1700" dirty="0" err="1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Distriktsinnovasjon</a:t>
            </a:r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  -  Klimasmart</a:t>
            </a:r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2" r="47403"/>
          <a:stretch/>
        </p:blipFill>
        <p:spPr>
          <a:xfrm rot="21026083">
            <a:off x="203364" y="96772"/>
            <a:ext cx="409697" cy="37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8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634313"/>
            <a:ext cx="2384087" cy="5542650"/>
          </a:xfrm>
        </p:spPr>
        <p:txBody>
          <a:bodyPr vert="eaVert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76649" y="634313"/>
            <a:ext cx="7995851" cy="5542649"/>
          </a:xfrm>
        </p:spPr>
        <p:txBody>
          <a:bodyPr vert="eaVert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3A41-0599-4B0D-8D8C-8032CCC6D654}" type="datetime4">
              <a:rPr lang="nb-NO" smtClean="0"/>
              <a:t>19. januar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D71767E0-8E74-4C62-AB81-DCFDAEE79858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4429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105132-C132-4521-9D65-A3846B305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1C5EDA-EBEF-49F9-B6A7-4DDBCB7D8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DAF78A30-2723-4812-9F70-1469300C8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2" y="5976000"/>
            <a:ext cx="6311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2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105132-C132-4521-9D65-A3846B305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1C5EDA-EBEF-49F9-B6A7-4DDBCB7D8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4C5957-4DBE-41A0-8E8F-3E88DE8AC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5976000"/>
            <a:ext cx="6235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3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9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105132-C132-4521-9D65-A3846B305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88043"/>
            <a:ext cx="9144000" cy="1807307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1C5EDA-EBEF-49F9-B6A7-4DDBCB7D8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47670"/>
            <a:ext cx="9144000" cy="36512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E5555784-96BF-4334-8D51-D32A5AC917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7813" y="268288"/>
            <a:ext cx="11737975" cy="3780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BE0C2B5F-3B4F-4168-97D4-4BA316006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2" y="5976000"/>
            <a:ext cx="6311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105132-C132-4521-9D65-A3846B305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88043"/>
            <a:ext cx="9144000" cy="1807307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1C5EDA-EBEF-49F9-B6A7-4DDBCB7D8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47670"/>
            <a:ext cx="9144000" cy="36512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E5555784-96BF-4334-8D51-D32A5AC917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7813" y="268288"/>
            <a:ext cx="11737975" cy="3780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DB6D2CB-3D69-46C9-82B6-B659FA3F6F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5976000"/>
            <a:ext cx="6235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8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C3AD61-B1F4-443D-A623-716B532F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570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6FAF7E4-1350-4DCC-AC36-F805ABCEF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0D1B9E74-51AE-44A0-90B5-3CCBC67357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E13B0-BDBC-4806-BA79-D586B128B13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B8FEB01-C12A-4668-A3C1-7D4746FA8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5976000"/>
            <a:ext cx="6235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5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C3AD61-B1F4-443D-A623-716B532F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57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6FAF7E4-1350-4DCC-AC36-F805ABCEF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7F2F03-995E-45F5-AC00-58082BD225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E13B0-BDBC-4806-BA79-D586B128B13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9C50735D-839D-4E37-9F89-1CB7DABEA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2" y="5976000"/>
            <a:ext cx="6311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3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46DB61-BA5C-4D33-9706-E1F440086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236BA1-9459-498E-A807-1B9E0AD54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00212"/>
            <a:ext cx="5181600" cy="45481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69C3C11-3CA7-4150-87A1-1F1AB26F0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00212"/>
            <a:ext cx="5181600" cy="45481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04F839B4-C558-48BD-9714-912B844BF1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E13B0-BDBC-4806-BA79-D586B128B13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1B3F0B88-9F5B-4C8F-A6A6-F7647A444C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5976000"/>
            <a:ext cx="6235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2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 1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F1F333-B741-48D8-9F27-65AF2A976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C0C1E9-4F71-4CF5-AD6D-EE5AA691CC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00212"/>
            <a:ext cx="5181600" cy="454818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181E99B-2E66-44E6-8C40-A6FF37DA9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00212"/>
            <a:ext cx="5181600" cy="454818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45002BB-1206-42C3-8579-CE19A90BBF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E13B0-BDBC-4806-BA79-D586B128B13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 descr="Et bilde som inneholder tekst&#10;&#10;Automatisk generert beskrivelse">
            <a:extLst>
              <a:ext uri="{FF2B5EF4-FFF2-40B4-BE49-F238E27FC236}">
                <a16:creationId xmlns:a16="http://schemas.microsoft.com/office/drawing/2014/main" id="{FCCE101A-468D-40F2-96E1-11D8CC4CC1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2" y="5976000"/>
            <a:ext cx="6311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5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F2F6DC2-1116-4643-9B06-9EC863A5E6C3}" type="datetime4">
              <a:rPr lang="nb-NO" smtClean="0"/>
              <a:t>19. januar 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b-NO" dirty="0"/>
              <a:t>Side </a:t>
            </a:r>
            <a:fld id="{D71767E0-8E74-4C62-AB81-DCFDAEE79858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12192000" cy="567842"/>
          </a:xfrm>
          <a:prstGeom prst="rect">
            <a:avLst/>
          </a:prstGeom>
          <a:solidFill>
            <a:srgbClr val="0E8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Avrundet rektangel 7"/>
          <p:cNvSpPr/>
          <p:nvPr userDrawn="1"/>
        </p:nvSpPr>
        <p:spPr>
          <a:xfrm>
            <a:off x="9581293" y="140008"/>
            <a:ext cx="1599727" cy="537176"/>
          </a:xfrm>
          <a:prstGeom prst="roundRect">
            <a:avLst>
              <a:gd name="adj" fmla="val 221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21" y="201279"/>
            <a:ext cx="1139669" cy="344862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591060" y="201018"/>
            <a:ext cx="93473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Satsingsområde:   Aktiv heile livet  -  Tryggleik  -  </a:t>
            </a:r>
            <a:r>
              <a:rPr lang="nb-NO" sz="1700" dirty="0" err="1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Distriktsinnovasjon</a:t>
            </a:r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  -  Klimasmart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2" r="47403"/>
          <a:stretch/>
        </p:blipFill>
        <p:spPr>
          <a:xfrm rot="21026083">
            <a:off x="203364" y="96772"/>
            <a:ext cx="409697" cy="37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18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F1F333-B741-48D8-9F27-65AF2A976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C0C1E9-4F71-4CF5-AD6D-EE5AA691CC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700212"/>
            <a:ext cx="10515599" cy="19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181E99B-2E66-44E6-8C40-A6FF37DA9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3680212"/>
            <a:ext cx="10515601" cy="25694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CE1B35E-81DC-47D6-8571-7779930B51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E13B0-BDBC-4806-BA79-D586B128B13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BB339CF0-0D0A-411A-BECA-38A1578029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5976000"/>
            <a:ext cx="6235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4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 2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F1F333-B741-48D8-9F27-65AF2A976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C0C1E9-4F71-4CF5-AD6D-EE5AA691CC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700212"/>
            <a:ext cx="10515599" cy="1974969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181E99B-2E66-44E6-8C40-A6FF37DA9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3675182"/>
            <a:ext cx="10515601" cy="25704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8CEA38E-99FA-41B2-A6E7-ACBFFC7D51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E13B0-BDBC-4806-BA79-D586B128B13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 descr="Et bilde som inneholder tekst&#10;&#10;Automatisk generert beskrivelse">
            <a:extLst>
              <a:ext uri="{FF2B5EF4-FFF2-40B4-BE49-F238E27FC236}">
                <a16:creationId xmlns:a16="http://schemas.microsoft.com/office/drawing/2014/main" id="{FAF63948-C89B-45AD-B66C-B72350B55D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2" y="5976000"/>
            <a:ext cx="6311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0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E7BF25-9541-410A-8DCE-C86AB95E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8EFD33C-1F8A-4A0E-AAA3-58406E31C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0DAEDC1-4B6A-4FDA-A00A-AE48DADC09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5976000"/>
            <a:ext cx="6235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2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E7BF25-9541-410A-8DCE-C86AB95E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26415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8EFD33C-1F8A-4A0E-AAA3-58406E31C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5264150" cy="1500187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9047D30-1975-44EC-ADB6-A0B1775E7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5976000"/>
            <a:ext cx="6235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0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1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E7BF25-9541-410A-8DCE-C86AB95E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8EFD33C-1F8A-4A0E-AAA3-58406E31C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1A5B961F-8EE3-4C92-ACCE-D7768D89FC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2" y="5976000"/>
            <a:ext cx="6311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0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2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E7BF25-9541-410A-8DCE-C86AB95E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9738"/>
            <a:ext cx="525145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8EFD33C-1F8A-4A0E-AAA3-58406E31C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4589463"/>
            <a:ext cx="5251450" cy="1500187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446B955F-47A1-4929-8E19-B8381DC964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2" y="5976000"/>
            <a:ext cx="6311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2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og tilføy bakgrunns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F40F7D7D-8212-4250-85A1-981BF1510B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8067" y="1433472"/>
            <a:ext cx="4939813" cy="5424528"/>
          </a:xfrm>
          <a:noFill/>
        </p:spPr>
        <p:txBody>
          <a:bodyPr tIns="180000" anchor="t">
            <a:no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2E89179A-427A-4A51-9341-6CC7085C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67" y="353472"/>
            <a:ext cx="4968000" cy="1080000"/>
          </a:xfrm>
          <a:noFill/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BD8AB09-3493-42FE-9EAD-30CCDD283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13B0-BDBC-4806-BA79-D586B128B1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46989C6-0AEA-4300-B82D-85485E6EB4AC}"/>
              </a:ext>
            </a:extLst>
          </p:cNvPr>
          <p:cNvSpPr/>
          <p:nvPr userDrawn="1"/>
        </p:nvSpPr>
        <p:spPr>
          <a:xfrm>
            <a:off x="6564120" y="0"/>
            <a:ext cx="562787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CF46E4DD-91C0-4585-A65B-B0EDA69B518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810339" y="353472"/>
            <a:ext cx="5135440" cy="595909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420BECF1-60A7-47B8-89AC-50308809F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5976000"/>
            <a:ext cx="6235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1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E0A446-356A-4776-9486-D372D139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1557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34E3B2E-1A92-4CF2-B94F-5D0F177BE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7E21307-7272-4035-9D7E-B2FFA60BF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D1D22DA-1BD1-4E12-8D01-EBAC60812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601E3F4-A724-434F-8AEB-392FDABC0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C8BC8A62-6778-40A2-B9E3-16E3215085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E13B0-BDBC-4806-BA79-D586B128B13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D6F0D5FC-ECFC-4829-9A99-EC78CCF51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5976000"/>
            <a:ext cx="6235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3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E0A446-356A-4776-9486-D372D139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1557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34E3B2E-1A92-4CF2-B94F-5D0F177BE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7E21307-7272-4035-9D7E-B2FFA60BF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D1D22DA-1BD1-4E12-8D01-EBAC60812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601E3F4-A724-434F-8AEB-392FDABC0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C8BC8A62-6778-40A2-B9E3-16E3215085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E13B0-BDBC-4806-BA79-D586B128B13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Bilde 12" descr="Et bilde som inneholder tekst&#10;&#10;Automatisk generert beskrivelse">
            <a:extLst>
              <a:ext uri="{FF2B5EF4-FFF2-40B4-BE49-F238E27FC236}">
                <a16:creationId xmlns:a16="http://schemas.microsoft.com/office/drawing/2014/main" id="{40BE8696-FE67-463F-B29C-037A44A91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2" y="5976000"/>
            <a:ext cx="6311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DF2F6B-175F-46D6-9506-C5F139B9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5C4F57-FEDE-45BD-83B6-2A581F1885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E13B0-BDBC-4806-BA79-D586B128B13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C23DA7-BE28-4B78-B345-929F699A7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5976000"/>
            <a:ext cx="6235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3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650" y="1709738"/>
            <a:ext cx="1052747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649" y="4562475"/>
            <a:ext cx="1052747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A2F0-7DC9-4F01-ADA1-F99302351B77}" type="datetime4">
              <a:rPr lang="nb-NO" smtClean="0"/>
              <a:t>19. januar 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486095"/>
            <a:ext cx="2568822" cy="365125"/>
          </a:xfrm>
        </p:spPr>
        <p:txBody>
          <a:bodyPr/>
          <a:lstStyle/>
          <a:p>
            <a:r>
              <a:rPr lang="nb-NO" dirty="0"/>
              <a:t>Side </a:t>
            </a:r>
            <a:fld id="{D71767E0-8E74-4C62-AB81-DCFDAEE79858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12192000" cy="567842"/>
          </a:xfrm>
          <a:prstGeom prst="rect">
            <a:avLst/>
          </a:prstGeom>
          <a:solidFill>
            <a:srgbClr val="0E8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Avrundet rektangel 7"/>
          <p:cNvSpPr/>
          <p:nvPr userDrawn="1"/>
        </p:nvSpPr>
        <p:spPr>
          <a:xfrm>
            <a:off x="9581293" y="140008"/>
            <a:ext cx="1599727" cy="537176"/>
          </a:xfrm>
          <a:prstGeom prst="roundRect">
            <a:avLst>
              <a:gd name="adj" fmla="val 221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21" y="201279"/>
            <a:ext cx="1139669" cy="344862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591066" y="201018"/>
            <a:ext cx="93473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Satsingsområde:   Aktiv heile livet  -  Tryggleik  -  </a:t>
            </a:r>
            <a:r>
              <a:rPr lang="nb-NO" sz="1700" dirty="0" err="1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Distriktsinnovasjon</a:t>
            </a:r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  -  Klimasmart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2" r="47403"/>
          <a:stretch/>
        </p:blipFill>
        <p:spPr>
          <a:xfrm rot="21026083">
            <a:off x="203364" y="96772"/>
            <a:ext cx="409697" cy="37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11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DF2F6B-175F-46D6-9506-C5F139B9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5B1516E-FE2B-4FAC-85CA-1046EB0AD4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E13B0-BDBC-4806-BA79-D586B128B13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F025F146-7427-4F12-BEE7-7D1AC01FD0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2" y="5976000"/>
            <a:ext cx="6311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9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3B0A769-B0E8-4FFD-9D12-D2D36E9911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E13B0-BDBC-4806-BA79-D586B128B13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4708572-DFB9-48FF-8EA0-0F5236B517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5976000"/>
            <a:ext cx="6235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6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81C00462-1C1E-44F7-8160-848331D0D1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E13B0-BDBC-4806-BA79-D586B128B13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E11D9A5B-DEA6-47F6-8D12-BB9F09D40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2" y="5976000"/>
            <a:ext cx="6311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2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3B0A769-B0E8-4FFD-9D12-D2D36E9911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E13B0-BDBC-4806-BA79-D586B128B1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F727DCF-B826-43EE-98D1-9B6AD2BBE1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CA06AC-EB46-4DC8-A9E2-7B3C6BAD7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5976000"/>
            <a:ext cx="6235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2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EF3C9A7-2FD8-4A99-8732-60402CE5E7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3637" y="665162"/>
            <a:ext cx="1800000" cy="180000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BF515A2F-A2AA-47FF-9E4F-E8E7B551CD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83720" y="665162"/>
            <a:ext cx="1800000" cy="180000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1CC39330-FCE0-4DC0-B8ED-EB1FC6E1BA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03803" y="665162"/>
            <a:ext cx="1800000" cy="180000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F44CFC8D-00CA-43AC-8BA7-7DF88017CE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3637" y="2569362"/>
            <a:ext cx="1800000" cy="180000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bilde 5">
            <a:extLst>
              <a:ext uri="{FF2B5EF4-FFF2-40B4-BE49-F238E27FC236}">
                <a16:creationId xmlns:a16="http://schemas.microsoft.com/office/drawing/2014/main" id="{1150A440-1075-4588-B1E9-F706D15028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03803" y="2569362"/>
            <a:ext cx="1800000" cy="180000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5">
            <a:extLst>
              <a:ext uri="{FF2B5EF4-FFF2-40B4-BE49-F238E27FC236}">
                <a16:creationId xmlns:a16="http://schemas.microsoft.com/office/drawing/2014/main" id="{5F01F565-B80F-44F2-9B4F-39FBA6F564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3720" y="2569362"/>
            <a:ext cx="1800000" cy="180000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bilde 5">
            <a:extLst>
              <a:ext uri="{FF2B5EF4-FFF2-40B4-BE49-F238E27FC236}">
                <a16:creationId xmlns:a16="http://schemas.microsoft.com/office/drawing/2014/main" id="{26DED5BC-AFA3-47DB-9F84-A023E734441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63637" y="4473563"/>
            <a:ext cx="1800000" cy="180000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3" name="Plassholder for bilde 5">
            <a:extLst>
              <a:ext uri="{FF2B5EF4-FFF2-40B4-BE49-F238E27FC236}">
                <a16:creationId xmlns:a16="http://schemas.microsoft.com/office/drawing/2014/main" id="{A800A80D-64AA-4BC7-BC8B-D813A22A225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03803" y="4473563"/>
            <a:ext cx="1800000" cy="180000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7B119BE5-0AD3-4DC9-B800-C9E9D7D50A0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183720" y="4473563"/>
            <a:ext cx="1800000" cy="180000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5" name="Plassholder for bilde 5">
            <a:extLst>
              <a:ext uri="{FF2B5EF4-FFF2-40B4-BE49-F238E27FC236}">
                <a16:creationId xmlns:a16="http://schemas.microsoft.com/office/drawing/2014/main" id="{90EFEDAA-471A-4482-BEBA-BECDDA66A9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223886" y="665162"/>
            <a:ext cx="1800000" cy="180000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bilde 5">
            <a:extLst>
              <a:ext uri="{FF2B5EF4-FFF2-40B4-BE49-F238E27FC236}">
                <a16:creationId xmlns:a16="http://schemas.microsoft.com/office/drawing/2014/main" id="{B0A3F024-498C-473A-9119-63E0171A50B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23886" y="2569362"/>
            <a:ext cx="1800000" cy="180000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7" name="Plassholder for bilde 5">
            <a:extLst>
              <a:ext uri="{FF2B5EF4-FFF2-40B4-BE49-F238E27FC236}">
                <a16:creationId xmlns:a16="http://schemas.microsoft.com/office/drawing/2014/main" id="{8A9E7C75-EB68-4594-B5E1-11464A53157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223886" y="4473563"/>
            <a:ext cx="1800000" cy="180000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2B2CD24E-A831-4677-920F-D7A25ED75D2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B69E13B0-BDBC-4806-BA79-D586B128B1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8" name="Plassholder for bilde 5">
            <a:extLst>
              <a:ext uri="{FF2B5EF4-FFF2-40B4-BE49-F238E27FC236}">
                <a16:creationId xmlns:a16="http://schemas.microsoft.com/office/drawing/2014/main" id="{EDE3287D-02BF-41EE-98EE-5659BC58136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243969" y="665162"/>
            <a:ext cx="1800000" cy="180000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9" name="Plassholder for bilde 5">
            <a:extLst>
              <a:ext uri="{FF2B5EF4-FFF2-40B4-BE49-F238E27FC236}">
                <a16:creationId xmlns:a16="http://schemas.microsoft.com/office/drawing/2014/main" id="{E16BCD37-94FA-4D5D-8185-60F6A4ADBCF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243969" y="2569362"/>
            <a:ext cx="1800000" cy="180000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0" name="Plassholder for bilde 5">
            <a:extLst>
              <a:ext uri="{FF2B5EF4-FFF2-40B4-BE49-F238E27FC236}">
                <a16:creationId xmlns:a16="http://schemas.microsoft.com/office/drawing/2014/main" id="{8B014697-77BE-48E2-A956-12B8C5B8628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243969" y="4473563"/>
            <a:ext cx="1800000" cy="180000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6827AE00-26F5-4A5C-8032-C6912F3AE6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5976000"/>
            <a:ext cx="6235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0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bilder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EF3C9A7-2FD8-4A99-8732-60402CE5E7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3637" y="665162"/>
            <a:ext cx="1800000" cy="180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BF515A2F-A2AA-47FF-9E4F-E8E7B551CD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83720" y="665162"/>
            <a:ext cx="1800000" cy="180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1CC39330-FCE0-4DC0-B8ED-EB1FC6E1BA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03803" y="665162"/>
            <a:ext cx="1800000" cy="180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F44CFC8D-00CA-43AC-8BA7-7DF88017CE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3637" y="2569362"/>
            <a:ext cx="1800000" cy="180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bilde 5">
            <a:extLst>
              <a:ext uri="{FF2B5EF4-FFF2-40B4-BE49-F238E27FC236}">
                <a16:creationId xmlns:a16="http://schemas.microsoft.com/office/drawing/2014/main" id="{1150A440-1075-4588-B1E9-F706D15028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03803" y="2569362"/>
            <a:ext cx="1800000" cy="180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5">
            <a:extLst>
              <a:ext uri="{FF2B5EF4-FFF2-40B4-BE49-F238E27FC236}">
                <a16:creationId xmlns:a16="http://schemas.microsoft.com/office/drawing/2014/main" id="{5F01F565-B80F-44F2-9B4F-39FBA6F564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3720" y="2569362"/>
            <a:ext cx="1800000" cy="180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bilde 5">
            <a:extLst>
              <a:ext uri="{FF2B5EF4-FFF2-40B4-BE49-F238E27FC236}">
                <a16:creationId xmlns:a16="http://schemas.microsoft.com/office/drawing/2014/main" id="{26DED5BC-AFA3-47DB-9F84-A023E734441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63637" y="4473563"/>
            <a:ext cx="1800000" cy="180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3" name="Plassholder for bilde 5">
            <a:extLst>
              <a:ext uri="{FF2B5EF4-FFF2-40B4-BE49-F238E27FC236}">
                <a16:creationId xmlns:a16="http://schemas.microsoft.com/office/drawing/2014/main" id="{A800A80D-64AA-4BC7-BC8B-D813A22A225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03803" y="4473563"/>
            <a:ext cx="1800000" cy="180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7B119BE5-0AD3-4DC9-B800-C9E9D7D50A0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183720" y="4473563"/>
            <a:ext cx="1800000" cy="180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5" name="Plassholder for bilde 5">
            <a:extLst>
              <a:ext uri="{FF2B5EF4-FFF2-40B4-BE49-F238E27FC236}">
                <a16:creationId xmlns:a16="http://schemas.microsoft.com/office/drawing/2014/main" id="{90EFEDAA-471A-4482-BEBA-BECDDA66A9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223886" y="665162"/>
            <a:ext cx="1800000" cy="180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bilde 5">
            <a:extLst>
              <a:ext uri="{FF2B5EF4-FFF2-40B4-BE49-F238E27FC236}">
                <a16:creationId xmlns:a16="http://schemas.microsoft.com/office/drawing/2014/main" id="{B0A3F024-498C-473A-9119-63E0171A50B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23886" y="2569362"/>
            <a:ext cx="1800000" cy="180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7" name="Plassholder for bilde 5">
            <a:extLst>
              <a:ext uri="{FF2B5EF4-FFF2-40B4-BE49-F238E27FC236}">
                <a16:creationId xmlns:a16="http://schemas.microsoft.com/office/drawing/2014/main" id="{8A9E7C75-EB68-4594-B5E1-11464A53157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223886" y="4473563"/>
            <a:ext cx="1800000" cy="180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2B2CD24E-A831-4677-920F-D7A25ED75D2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B69E13B0-BDBC-4806-BA79-D586B128B1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8" name="Plassholder for bilde 5">
            <a:extLst>
              <a:ext uri="{FF2B5EF4-FFF2-40B4-BE49-F238E27FC236}">
                <a16:creationId xmlns:a16="http://schemas.microsoft.com/office/drawing/2014/main" id="{EDE3287D-02BF-41EE-98EE-5659BC58136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243969" y="665162"/>
            <a:ext cx="1800000" cy="180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9" name="Plassholder for bilde 5">
            <a:extLst>
              <a:ext uri="{FF2B5EF4-FFF2-40B4-BE49-F238E27FC236}">
                <a16:creationId xmlns:a16="http://schemas.microsoft.com/office/drawing/2014/main" id="{E16BCD37-94FA-4D5D-8185-60F6A4ADBCF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243969" y="2569362"/>
            <a:ext cx="1800000" cy="180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0" name="Plassholder for bilde 5">
            <a:extLst>
              <a:ext uri="{FF2B5EF4-FFF2-40B4-BE49-F238E27FC236}">
                <a16:creationId xmlns:a16="http://schemas.microsoft.com/office/drawing/2014/main" id="{8B014697-77BE-48E2-A956-12B8C5B8628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243969" y="4473563"/>
            <a:ext cx="1800000" cy="180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24" name="Bilde 23" descr="Et bilde som inneholder tekst&#10;&#10;Automatisk generert beskrivelse">
            <a:extLst>
              <a:ext uri="{FF2B5EF4-FFF2-40B4-BE49-F238E27FC236}">
                <a16:creationId xmlns:a16="http://schemas.microsoft.com/office/drawing/2014/main" id="{EE86E7D5-0C4A-40DE-ADA2-9B148FE6D7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2" y="5976000"/>
            <a:ext cx="6311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2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176249-F68D-4C4E-A914-31FE7E2FE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8300"/>
            <a:ext cx="3932237" cy="1080000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A150E1A-D9E9-43D5-8716-8B6DF0EAE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48300"/>
            <a:ext cx="3932237" cy="48001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E68D7DB-EAB7-48ED-81BE-541666256D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E13B0-BDBC-4806-BA79-D586B128B13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97059AA9-23CA-43A3-AB7C-7472DFE4C8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5976000"/>
            <a:ext cx="623583" cy="720000"/>
          </a:xfrm>
          <a:prstGeom prst="rect">
            <a:avLst/>
          </a:prstGeom>
        </p:spPr>
      </p:pic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94BA74BC-3015-40C0-9E55-3627229C59F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72025" y="368300"/>
            <a:ext cx="6580188" cy="5880100"/>
          </a:xfrm>
          <a:solidFill>
            <a:schemeClr val="tx2"/>
          </a:solidFill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9124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176249-F68D-4C4E-A914-31FE7E2FE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8300"/>
            <a:ext cx="3932237" cy="1080000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A150E1A-D9E9-43D5-8716-8B6DF0EAE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48300"/>
            <a:ext cx="3932237" cy="48001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E68D7DB-EAB7-48ED-81BE-541666256D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E13B0-BDBC-4806-BA79-D586B128B13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 descr="Et bilde som inneholder tekst&#10;&#10;Automatisk generert beskrivelse">
            <a:extLst>
              <a:ext uri="{FF2B5EF4-FFF2-40B4-BE49-F238E27FC236}">
                <a16:creationId xmlns:a16="http://schemas.microsoft.com/office/drawing/2014/main" id="{386C87EF-49F7-426B-92CF-829357DC1A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2" y="5976000"/>
            <a:ext cx="631110" cy="720000"/>
          </a:xfrm>
          <a:prstGeom prst="rect">
            <a:avLst/>
          </a:prstGeom>
        </p:spPr>
      </p:pic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ECE3C9F0-7A49-4226-BE9C-35C602DB5C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72025" y="368300"/>
            <a:ext cx="6580188" cy="58801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2587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176249-F68D-4C4E-A914-31FE7E2FE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8300"/>
            <a:ext cx="3932237" cy="1080000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A150E1A-D9E9-43D5-8716-8B6DF0EAE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48300"/>
            <a:ext cx="3932237" cy="477013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2EF7F2C6-1A42-4443-A943-58A75F9D9F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E13B0-BDBC-4806-BA79-D586B128B13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2630BE-9D1B-4847-928D-993C987814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5976000"/>
            <a:ext cx="623583" cy="720000"/>
          </a:xfrm>
          <a:prstGeom prst="rect">
            <a:avLst/>
          </a:prstGeom>
        </p:spPr>
      </p:pic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198F50E5-1208-4BDD-89A5-70BB53F3EE7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72025" y="368300"/>
            <a:ext cx="6580188" cy="58499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0405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176249-F68D-4C4E-A914-31FE7E2FE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8300"/>
            <a:ext cx="3932237" cy="1080000"/>
          </a:xfr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A150E1A-D9E9-43D5-8716-8B6DF0EAE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48300"/>
            <a:ext cx="3932237" cy="48001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2EF7F2C6-1A42-4443-A943-58A75F9D9F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E13B0-BDBC-4806-BA79-D586B128B13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 descr="Et bilde som inneholder tekst&#10;&#10;Automatisk generert beskrivelse">
            <a:extLst>
              <a:ext uri="{FF2B5EF4-FFF2-40B4-BE49-F238E27FC236}">
                <a16:creationId xmlns:a16="http://schemas.microsoft.com/office/drawing/2014/main" id="{C5B29888-8E6C-413F-A68A-CA3F8AADE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2" y="5976000"/>
            <a:ext cx="631110" cy="720000"/>
          </a:xfrm>
          <a:prstGeom prst="rect">
            <a:avLst/>
          </a:prstGeom>
        </p:spPr>
      </p:pic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44218167-9B88-4294-A564-6EC7C61075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72025" y="368300"/>
            <a:ext cx="6580188" cy="5880100"/>
          </a:xfrm>
          <a:noFill/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126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6649" y="1825625"/>
            <a:ext cx="5198075" cy="4351338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890055" y="1825625"/>
            <a:ext cx="5185104" cy="4351338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CBBA-991C-4B90-A58E-DFE03F0E03FF}" type="datetime4">
              <a:rPr lang="nb-NO" smtClean="0"/>
              <a:t>19. januar 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D71767E0-8E74-4C62-AB81-DCFDAEE79858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Rektangel 7"/>
          <p:cNvSpPr/>
          <p:nvPr userDrawn="1"/>
        </p:nvSpPr>
        <p:spPr>
          <a:xfrm>
            <a:off x="0" y="0"/>
            <a:ext cx="12192000" cy="567842"/>
          </a:xfrm>
          <a:prstGeom prst="rect">
            <a:avLst/>
          </a:prstGeom>
          <a:solidFill>
            <a:srgbClr val="0E8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Avrundet rektangel 8"/>
          <p:cNvSpPr/>
          <p:nvPr userDrawn="1"/>
        </p:nvSpPr>
        <p:spPr>
          <a:xfrm>
            <a:off x="9581293" y="140008"/>
            <a:ext cx="1599727" cy="537176"/>
          </a:xfrm>
          <a:prstGeom prst="roundRect">
            <a:avLst>
              <a:gd name="adj" fmla="val 221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21" y="201279"/>
            <a:ext cx="1139669" cy="344862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591066" y="201018"/>
            <a:ext cx="93473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Satsingsområde:   Aktiv heile livet  -  Tryggleik  -  </a:t>
            </a:r>
            <a:r>
              <a:rPr lang="nb-NO" sz="1700" dirty="0" err="1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Distriktsinnovasjon</a:t>
            </a:r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  -  Klimasmart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2" r="47403"/>
          <a:stretch/>
        </p:blipFill>
        <p:spPr>
          <a:xfrm rot="21026083">
            <a:off x="203364" y="96772"/>
            <a:ext cx="409697" cy="37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054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1A41A98E-83CF-45D6-90C8-630C724F3BF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124003" y="549000"/>
            <a:ext cx="4049455" cy="57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851D5958-2FDC-4292-9D14-486C861AE31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062001" y="549000"/>
            <a:ext cx="4049455" cy="57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97539784-BBBC-47A6-83E0-6DC4B6307742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0" y="549000"/>
            <a:ext cx="4049455" cy="57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E1C0301-D642-4269-800C-9ADDA55F19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9E13B0-BDBC-4806-BA79-D586B128B13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4ACE60C0-69F6-4496-8F69-2CC73FFABA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2" y="5976000"/>
            <a:ext cx="6311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6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5052" y="604327"/>
            <a:ext cx="10604370" cy="1086361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5052" y="1681163"/>
            <a:ext cx="51749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76649" y="2505075"/>
            <a:ext cx="5173362" cy="3684588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914769" y="1681163"/>
            <a:ext cx="526465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914769" y="2505075"/>
            <a:ext cx="5169899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C063-0AD7-49DD-BF08-400B63EA83F3}" type="datetime4">
              <a:rPr lang="nb-NO" smtClean="0"/>
              <a:t>19. januar 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67E0-8E74-4C62-AB81-DCFDAEE79858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>
            <a:off x="0" y="0"/>
            <a:ext cx="12192000" cy="567842"/>
          </a:xfrm>
          <a:prstGeom prst="rect">
            <a:avLst/>
          </a:prstGeom>
          <a:solidFill>
            <a:srgbClr val="0E8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Avrundet rektangel 10"/>
          <p:cNvSpPr/>
          <p:nvPr userDrawn="1"/>
        </p:nvSpPr>
        <p:spPr>
          <a:xfrm>
            <a:off x="9581293" y="140008"/>
            <a:ext cx="1599727" cy="537176"/>
          </a:xfrm>
          <a:prstGeom prst="roundRect">
            <a:avLst>
              <a:gd name="adj" fmla="val 221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21" y="201279"/>
            <a:ext cx="1139669" cy="344862"/>
          </a:xfrm>
          <a:prstGeom prst="rect">
            <a:avLst/>
          </a:prstGeom>
        </p:spPr>
      </p:pic>
      <p:sp>
        <p:nvSpPr>
          <p:cNvPr id="15" name="TekstSylinder 14"/>
          <p:cNvSpPr txBox="1"/>
          <p:nvPr userDrawn="1"/>
        </p:nvSpPr>
        <p:spPr>
          <a:xfrm>
            <a:off x="591066" y="201018"/>
            <a:ext cx="93473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Satsingsområde:   Aktiv heile livet  -  Tryggleik  -  </a:t>
            </a:r>
            <a:r>
              <a:rPr lang="nb-NO" sz="1700" dirty="0" err="1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Distriktsinnovasjon</a:t>
            </a:r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  -  Klimasmart</a:t>
            </a:r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2" r="47403"/>
          <a:stretch/>
        </p:blipFill>
        <p:spPr>
          <a:xfrm rot="21026083">
            <a:off x="203364" y="96772"/>
            <a:ext cx="409697" cy="37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4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3407-782D-4066-AE99-770D16F694AF}" type="datetime4">
              <a:rPr lang="nb-NO" smtClean="0"/>
              <a:t>19. januar 2024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D71767E0-8E74-4C62-AB81-DCFDAEE79858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Rektangel 5"/>
          <p:cNvSpPr/>
          <p:nvPr userDrawn="1"/>
        </p:nvSpPr>
        <p:spPr>
          <a:xfrm>
            <a:off x="0" y="0"/>
            <a:ext cx="12192000" cy="567842"/>
          </a:xfrm>
          <a:prstGeom prst="rect">
            <a:avLst/>
          </a:prstGeom>
          <a:solidFill>
            <a:srgbClr val="0E8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Avrundet rektangel 6"/>
          <p:cNvSpPr/>
          <p:nvPr userDrawn="1"/>
        </p:nvSpPr>
        <p:spPr>
          <a:xfrm>
            <a:off x="9581293" y="140008"/>
            <a:ext cx="1599727" cy="537176"/>
          </a:xfrm>
          <a:prstGeom prst="roundRect">
            <a:avLst>
              <a:gd name="adj" fmla="val 221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21" y="201279"/>
            <a:ext cx="1139669" cy="344862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591066" y="201018"/>
            <a:ext cx="93473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Satsingsområde:   Aktiv heile livet  -  Tryggleik  -  </a:t>
            </a:r>
            <a:r>
              <a:rPr lang="nb-NO" sz="1700" dirty="0" err="1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Distriktsinnovasjon</a:t>
            </a:r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  -  Klimasmart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2" r="47403"/>
          <a:stretch/>
        </p:blipFill>
        <p:spPr>
          <a:xfrm rot="21026083">
            <a:off x="203364" y="96772"/>
            <a:ext cx="409697" cy="37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7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DFD7-E609-4C3B-8BA8-C7A01CADE2DC}" type="datetime4">
              <a:rPr lang="nb-NO" smtClean="0"/>
              <a:t>19. januar 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D71767E0-8E74-4C62-AB81-DCFDAEE79858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Rektangel 4"/>
          <p:cNvSpPr/>
          <p:nvPr userDrawn="1"/>
        </p:nvSpPr>
        <p:spPr>
          <a:xfrm>
            <a:off x="0" y="0"/>
            <a:ext cx="12192000" cy="567842"/>
          </a:xfrm>
          <a:prstGeom prst="rect">
            <a:avLst/>
          </a:prstGeom>
          <a:solidFill>
            <a:srgbClr val="0E8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Avrundet rektangel 5"/>
          <p:cNvSpPr/>
          <p:nvPr userDrawn="1"/>
        </p:nvSpPr>
        <p:spPr>
          <a:xfrm>
            <a:off x="9581293" y="140008"/>
            <a:ext cx="1599727" cy="537176"/>
          </a:xfrm>
          <a:prstGeom prst="roundRect">
            <a:avLst>
              <a:gd name="adj" fmla="val 221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21" y="201279"/>
            <a:ext cx="1139669" cy="344862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591066" y="201018"/>
            <a:ext cx="93473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Satsingsområde:   Aktiv heile livet  -  Tryggleik  -  </a:t>
            </a:r>
            <a:r>
              <a:rPr lang="nb-NO" sz="1700" dirty="0" err="1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Distriktsinnovasjon</a:t>
            </a:r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  -  Klimasmart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2" r="47403"/>
          <a:stretch/>
        </p:blipFill>
        <p:spPr>
          <a:xfrm rot="21026083">
            <a:off x="203364" y="96772"/>
            <a:ext cx="409697" cy="37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650" y="615971"/>
            <a:ext cx="4195376" cy="14414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589197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76650" y="2057400"/>
            <a:ext cx="419537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5186-AAD5-4754-A395-0D41C378FAFC}" type="datetime4">
              <a:rPr lang="nb-NO" smtClean="0"/>
              <a:t>19. januar 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D71767E0-8E74-4C62-AB81-DCFDAEE79858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Rektangel 7"/>
          <p:cNvSpPr/>
          <p:nvPr userDrawn="1"/>
        </p:nvSpPr>
        <p:spPr>
          <a:xfrm>
            <a:off x="0" y="0"/>
            <a:ext cx="12192000" cy="567842"/>
          </a:xfrm>
          <a:prstGeom prst="rect">
            <a:avLst/>
          </a:prstGeom>
          <a:solidFill>
            <a:srgbClr val="0E8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Avrundet rektangel 8"/>
          <p:cNvSpPr/>
          <p:nvPr userDrawn="1"/>
        </p:nvSpPr>
        <p:spPr>
          <a:xfrm>
            <a:off x="9581293" y="140008"/>
            <a:ext cx="1599727" cy="537176"/>
          </a:xfrm>
          <a:prstGeom prst="roundRect">
            <a:avLst>
              <a:gd name="adj" fmla="val 221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21" y="201279"/>
            <a:ext cx="1139669" cy="344862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591066" y="201018"/>
            <a:ext cx="93473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Satsingsområde:   Aktiv heile livet  -  Tryggleik  -  </a:t>
            </a:r>
            <a:r>
              <a:rPr lang="nb-NO" sz="1700" dirty="0" err="1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Distriktsinnovasjon</a:t>
            </a:r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  -  Klimasmart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2" r="47403"/>
          <a:stretch/>
        </p:blipFill>
        <p:spPr>
          <a:xfrm rot="21026083">
            <a:off x="203364" y="96772"/>
            <a:ext cx="409697" cy="37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5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650" y="615971"/>
            <a:ext cx="4195376" cy="14414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9197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76650" y="2057400"/>
            <a:ext cx="419537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E830-7084-4F1D-8F8D-0AB184098E95}" type="datetime4">
              <a:rPr lang="nb-NO" smtClean="0"/>
              <a:t>19. januar 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D71767E0-8E74-4C62-AB81-DCFDAEE79858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Rektangel 7"/>
          <p:cNvSpPr/>
          <p:nvPr userDrawn="1"/>
        </p:nvSpPr>
        <p:spPr>
          <a:xfrm>
            <a:off x="0" y="0"/>
            <a:ext cx="12192000" cy="567842"/>
          </a:xfrm>
          <a:prstGeom prst="rect">
            <a:avLst/>
          </a:prstGeom>
          <a:solidFill>
            <a:srgbClr val="0E8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Avrundet rektangel 8"/>
          <p:cNvSpPr/>
          <p:nvPr userDrawn="1"/>
        </p:nvSpPr>
        <p:spPr>
          <a:xfrm>
            <a:off x="9581293" y="140008"/>
            <a:ext cx="1599727" cy="537176"/>
          </a:xfrm>
          <a:prstGeom prst="roundRect">
            <a:avLst>
              <a:gd name="adj" fmla="val 221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21" y="201279"/>
            <a:ext cx="1139669" cy="344862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591066" y="201018"/>
            <a:ext cx="93473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Satsingsområde:   Aktiv heile livet  -  Tryggleik  -  </a:t>
            </a:r>
            <a:r>
              <a:rPr lang="nb-NO" sz="1700" dirty="0" err="1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Distriktsinnovasjon</a:t>
            </a:r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  -  Klimasmart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2" r="47403"/>
          <a:stretch/>
        </p:blipFill>
        <p:spPr>
          <a:xfrm rot="21026083">
            <a:off x="203364" y="96772"/>
            <a:ext cx="409697" cy="37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8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microsoft.com/office/2007/relationships/hdphoto" Target="../media/hdphoto2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60"/>
          <a:stretch/>
        </p:blipFill>
        <p:spPr>
          <a:xfrm>
            <a:off x="11179421" y="546141"/>
            <a:ext cx="1017879" cy="6311859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76650" y="607412"/>
            <a:ext cx="10498509" cy="1083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649" y="1825624"/>
            <a:ext cx="10503155" cy="4653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6649" y="64860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3D663B8E-CF6D-4CFC-A5CC-416BA95550FA}" type="datetime4">
              <a:rPr lang="nb-NO" smtClean="0"/>
              <a:t>19. januar 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682314" y="6486096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486096"/>
            <a:ext cx="25688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b-NO" dirty="0"/>
              <a:t>Side </a:t>
            </a:r>
            <a:fld id="{D71767E0-8E74-4C62-AB81-DCFDAEE79858}" type="slidenum">
              <a:rPr lang="nb-NO" smtClean="0"/>
              <a:pPr/>
              <a:t>‹#›</a:t>
            </a:fld>
            <a:r>
              <a:rPr lang="nb-NO" dirty="0"/>
              <a:t>  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12192000" cy="567842"/>
          </a:xfrm>
          <a:prstGeom prst="rect">
            <a:avLst/>
          </a:prstGeom>
          <a:solidFill>
            <a:srgbClr val="0E8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Avrundet rektangel 7"/>
          <p:cNvSpPr/>
          <p:nvPr userDrawn="1"/>
        </p:nvSpPr>
        <p:spPr>
          <a:xfrm>
            <a:off x="9581293" y="140008"/>
            <a:ext cx="1599727" cy="537176"/>
          </a:xfrm>
          <a:prstGeom prst="roundRect">
            <a:avLst>
              <a:gd name="adj" fmla="val 221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21" y="201279"/>
            <a:ext cx="1139669" cy="344862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591060" y="201018"/>
            <a:ext cx="93473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Satsingsområde:   Aktiv heile livet  -  Tryggleik  -  </a:t>
            </a:r>
            <a:r>
              <a:rPr lang="nb-NO" sz="1700" dirty="0" err="1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Distriktsinnovasjon</a:t>
            </a:r>
            <a:r>
              <a:rPr lang="nb-NO" sz="1700" dirty="0">
                <a:solidFill>
                  <a:schemeClr val="bg1">
                    <a:lumMod val="95000"/>
                  </a:schemeClr>
                </a:solidFill>
                <a:latin typeface="Viner Hand ITC" panose="03070502030502020203" pitchFamily="66" charset="0"/>
              </a:rPr>
              <a:t>  -  Klimasmart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2" r="47403"/>
          <a:stretch/>
        </p:blipFill>
        <p:spPr>
          <a:xfrm rot="21026083">
            <a:off x="203364" y="96772"/>
            <a:ext cx="409697" cy="373746"/>
          </a:xfrm>
          <a:prstGeom prst="rect">
            <a:avLst/>
          </a:prstGeom>
        </p:spPr>
      </p:pic>
      <p:sp>
        <p:nvSpPr>
          <p:cNvPr id="16" name="TekstSylinder 15"/>
          <p:cNvSpPr txBox="1"/>
          <p:nvPr userDrawn="1"/>
        </p:nvSpPr>
        <p:spPr>
          <a:xfrm>
            <a:off x="11153266" y="1514703"/>
            <a:ext cx="1075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Sogn</a:t>
            </a:r>
            <a:r>
              <a:rPr lang="nn-NO" sz="1000" b="1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nn-NO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og Fjordane</a:t>
            </a:r>
            <a:endParaRPr lang="nb-NO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7722" y="622476"/>
            <a:ext cx="1097576" cy="983014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 userDrawn="1"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505" y="877167"/>
            <a:ext cx="396681" cy="370060"/>
          </a:xfrm>
          <a:prstGeom prst="rect">
            <a:avLst/>
          </a:prstGeom>
          <a:effectLst>
            <a:glow rad="88900">
              <a:schemeClr val="accent1">
                <a:lumMod val="20000"/>
                <a:lumOff val="80000"/>
              </a:schemeClr>
            </a:glow>
          </a:effectLst>
        </p:spPr>
      </p:pic>
      <p:pic>
        <p:nvPicPr>
          <p:cNvPr id="20" name="Bilde 19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493" y="985877"/>
            <a:ext cx="93570" cy="11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2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4B4B4B"/>
          </a:solidFill>
          <a:latin typeface="+mj-lt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4B4B4B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B4B4B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B4B4B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B4B4B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B4B4B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433423F-B11F-4FF6-B1AE-0B383BFD0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2BC02BB-C1CF-4799-8AC6-8ED3F6789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08395"/>
            <a:ext cx="10515600" cy="453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EB5C61C3-9B99-4941-B278-604585DF7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64000" y="6356350"/>
            <a:ext cx="8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E13B0-BDBC-4806-BA79-D586B128B1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732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-"/>
        <a:defRPr sz="22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vk.no/system/files/130202_grunnbok_2013_korr03.pdf" TargetMode="External"/><Relationship Id="rId2" Type="http://schemas.openxmlformats.org/officeDocument/2006/relationships/hyperlink" Target="http://www.lvk.no/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576649" y="1562470"/>
            <a:ext cx="10503155" cy="5288751"/>
          </a:xfrm>
        </p:spPr>
        <p:txBody>
          <a:bodyPr>
            <a:normAutofit lnSpcReduction="10000"/>
          </a:bodyPr>
          <a:lstStyle/>
          <a:p>
            <a:r>
              <a:rPr lang="nb-NO" dirty="0"/>
              <a:t>Samla har Luster kommune </a:t>
            </a:r>
            <a:r>
              <a:rPr lang="nb-NO" dirty="0" err="1"/>
              <a:t>årlege</a:t>
            </a:r>
            <a:r>
              <a:rPr lang="nb-NO" dirty="0"/>
              <a:t> kraftinntekter i </a:t>
            </a:r>
            <a:r>
              <a:rPr lang="nb-NO" dirty="0" err="1"/>
              <a:t>storleiksorden</a:t>
            </a:r>
            <a:r>
              <a:rPr lang="nb-NO" dirty="0"/>
              <a:t> 180 - 200 million kroner.</a:t>
            </a:r>
          </a:p>
          <a:p>
            <a:endParaRPr lang="nb-NO" sz="1100" dirty="0"/>
          </a:p>
          <a:p>
            <a:r>
              <a:rPr lang="nb-NO" dirty="0"/>
              <a:t>Inntektene er :</a:t>
            </a:r>
          </a:p>
          <a:p>
            <a:r>
              <a:rPr lang="nb-NO" dirty="0"/>
              <a:t>Konsesjonskraft – netto: 50-60 million kroner</a:t>
            </a:r>
          </a:p>
          <a:p>
            <a:r>
              <a:rPr lang="nb-NO" dirty="0"/>
              <a:t>Konsesjonsavgift: 18 million kroner.</a:t>
            </a:r>
          </a:p>
          <a:p>
            <a:r>
              <a:rPr lang="nb-NO" dirty="0"/>
              <a:t>Eiendomsskatt på kraftanlegg:. 70-75 million kroner.</a:t>
            </a:r>
          </a:p>
          <a:p>
            <a:r>
              <a:rPr lang="nb-NO" dirty="0"/>
              <a:t>Naturressursskatt: 35 million kroner</a:t>
            </a:r>
          </a:p>
          <a:p>
            <a:r>
              <a:rPr lang="nb-NO" dirty="0" err="1"/>
              <a:t>Utbyte</a:t>
            </a:r>
            <a:r>
              <a:rPr lang="nb-NO" dirty="0"/>
              <a:t>  </a:t>
            </a:r>
            <a:r>
              <a:rPr lang="nb-NO" dirty="0" err="1"/>
              <a:t>kraftrelatert</a:t>
            </a:r>
            <a:r>
              <a:rPr lang="nb-NO" dirty="0"/>
              <a:t>: 10-15 million kroner.</a:t>
            </a:r>
          </a:p>
          <a:p>
            <a:r>
              <a:rPr lang="nb-NO" dirty="0"/>
              <a:t>Samla </a:t>
            </a:r>
            <a:r>
              <a:rPr lang="nb-NO" dirty="0" err="1"/>
              <a:t>årlege</a:t>
            </a:r>
            <a:r>
              <a:rPr lang="nb-NO" dirty="0"/>
              <a:t> inntekter 2024 budsjett er 190 million kroner – 25 % av inntektene i kommunebudsjettet.</a:t>
            </a:r>
          </a:p>
          <a:p>
            <a:r>
              <a:rPr lang="nb-NO" dirty="0"/>
              <a:t>Variable inntekter – kan variere </a:t>
            </a:r>
            <a:r>
              <a:rPr lang="nb-NO" dirty="0" err="1"/>
              <a:t>noko</a:t>
            </a:r>
            <a:r>
              <a:rPr lang="nb-NO" dirty="0"/>
              <a:t> over år, især gevinst sal av konsesjonskraft… </a:t>
            </a:r>
          </a:p>
          <a:p>
            <a:endParaRPr lang="nb-NO" sz="1100" dirty="0"/>
          </a:p>
          <a:p>
            <a:r>
              <a:rPr lang="nb-NO" i="1" dirty="0" err="1"/>
              <a:t>Ordningane</a:t>
            </a:r>
            <a:r>
              <a:rPr lang="nb-NO" i="1" dirty="0"/>
              <a:t> er under angrep. I NOU 2019:16 foreslo Kraftskatteutvalget å avvikle konsesjonskraft og konsesjonsavgifter og redusere eiendomsskatten </a:t>
            </a:r>
            <a:r>
              <a:rPr lang="nb-NO" i="1" dirty="0" err="1"/>
              <a:t>vesentleg</a:t>
            </a:r>
            <a:r>
              <a:rPr lang="nb-NO" i="1" dirty="0"/>
              <a:t>! </a:t>
            </a:r>
          </a:p>
          <a:p>
            <a:endParaRPr lang="nb-NO" i="1" dirty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Kraftinntekter Luster kommune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1D62-DEE9-4520-B5E3-E6A04FFBF6B1}" type="datetime4">
              <a:rPr lang="nb-NO" smtClean="0"/>
              <a:t>19. januar 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D71767E0-8E74-4C62-AB81-DCFDAEE79858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3864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Kraftprodusenten; Statkraft, Hydro, Sognekraft, Luster energi, Sage……</a:t>
            </a:r>
          </a:p>
          <a:p>
            <a:r>
              <a:rPr lang="nb-NO" dirty="0" err="1"/>
              <a:t>Kraftseljaren</a:t>
            </a:r>
            <a:r>
              <a:rPr lang="nb-NO" dirty="0"/>
              <a:t>: </a:t>
            </a:r>
            <a:r>
              <a:rPr lang="nb-NO" dirty="0" err="1"/>
              <a:t>Wattn</a:t>
            </a:r>
            <a:r>
              <a:rPr lang="nb-NO" dirty="0"/>
              <a:t>, ……..</a:t>
            </a:r>
          </a:p>
          <a:p>
            <a:r>
              <a:rPr lang="nb-NO" dirty="0" err="1"/>
              <a:t>Netteigaren</a:t>
            </a:r>
            <a:r>
              <a:rPr lang="nb-NO" dirty="0"/>
              <a:t>: Statnett, Linja, </a:t>
            </a:r>
            <a:r>
              <a:rPr lang="nb-NO" dirty="0" err="1"/>
              <a:t>Sygnir</a:t>
            </a:r>
            <a:r>
              <a:rPr lang="nb-NO" dirty="0"/>
              <a:t>, Breheim</a:t>
            </a:r>
          </a:p>
          <a:p>
            <a:endParaRPr lang="nb-NO" dirty="0"/>
          </a:p>
          <a:p>
            <a:r>
              <a:rPr lang="nb-NO" dirty="0"/>
              <a:t>Kraftbørsen – </a:t>
            </a:r>
            <a:r>
              <a:rPr lang="nb-NO" dirty="0" err="1"/>
              <a:t>Nordpool</a:t>
            </a:r>
            <a:endParaRPr lang="nb-NO" dirty="0"/>
          </a:p>
          <a:p>
            <a:endParaRPr lang="nb-NO" dirty="0"/>
          </a:p>
          <a:p>
            <a:r>
              <a:rPr lang="nb-NO" dirty="0"/>
              <a:t>-Soneinndeling av Norge – NO5 er Vestland</a:t>
            </a:r>
          </a:p>
          <a:p>
            <a:r>
              <a:rPr lang="nb-NO" dirty="0"/>
              <a:t>-Timeprising av kraft</a:t>
            </a:r>
          </a:p>
          <a:p>
            <a:r>
              <a:rPr lang="nb-NO" dirty="0"/>
              <a:t>-…Dagprising</a:t>
            </a:r>
          </a:p>
          <a:p>
            <a:r>
              <a:rPr lang="nb-NO" dirty="0"/>
              <a:t>-… Kvartalsprising</a:t>
            </a:r>
          </a:p>
          <a:p>
            <a:r>
              <a:rPr lang="nb-NO" dirty="0"/>
              <a:t>-…… </a:t>
            </a:r>
            <a:r>
              <a:rPr lang="nb-NO" dirty="0" err="1"/>
              <a:t>Årsprising</a:t>
            </a:r>
            <a:r>
              <a:rPr lang="nb-NO" dirty="0"/>
              <a:t>…….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Kraft – </a:t>
            </a:r>
            <a:r>
              <a:rPr lang="nb-NO" dirty="0" err="1"/>
              <a:t>Kraftomsetjing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11D62-DEE9-4520-B5E3-E6A04FFBF6B1}" type="datetime4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 januar 2024</a:t>
            </a:fld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Side </a:t>
            </a:r>
            <a:fld id="{D71767E0-8E74-4C62-AB81-DCFDAEE79858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45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1DBC566-0AC6-D838-E956-9003A9D38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Relativt store variasjonar i utbyte frå år til år, frå 10-20 mill.</a:t>
            </a:r>
          </a:p>
          <a:p>
            <a:endParaRPr lang="nn-NO" dirty="0"/>
          </a:p>
          <a:p>
            <a:r>
              <a:rPr lang="nn-NO" dirty="0"/>
              <a:t>Sage, 50 % eigardel : 7-10 mill.</a:t>
            </a:r>
          </a:p>
          <a:p>
            <a:endParaRPr lang="nn-NO" dirty="0"/>
          </a:p>
          <a:p>
            <a:r>
              <a:rPr lang="nn-NO" dirty="0"/>
              <a:t>Luster energiverk, 25% eigardel : 1,4-1,5 mill.</a:t>
            </a:r>
          </a:p>
          <a:p>
            <a:endParaRPr lang="nn-NO" dirty="0"/>
          </a:p>
          <a:p>
            <a:r>
              <a:rPr lang="nn-NO" dirty="0"/>
              <a:t>Sognekraft, 7% eigardel : 4,5-6,6 mill.</a:t>
            </a:r>
          </a:p>
          <a:p>
            <a:endParaRPr lang="nn-NO" dirty="0"/>
          </a:p>
          <a:p>
            <a:r>
              <a:rPr lang="nn-NO" dirty="0"/>
              <a:t>SFE, 1,7 %  (SF Holding, 3,4 %) :  2,1- 0 mill.</a:t>
            </a:r>
          </a:p>
          <a:p>
            <a:endParaRPr lang="nn-NO" dirty="0"/>
          </a:p>
          <a:p>
            <a:endParaRPr lang="nn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68FBFDD-32FE-8E7D-F850-CE956B183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Utbyte /del av overskot frå kraftselskapa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1FF998-6CF4-1E1C-6191-2B02FB310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F6DC2-1116-4643-9B06-9EC863A5E6C3}" type="datetime4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 januar 2024</a:t>
            </a:fld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6F9E707-E812-E4C0-E24D-B66D1A42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B05BE6-1C75-9835-7DD9-F530F0FB8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Side </a:t>
            </a:r>
            <a:fld id="{D71767E0-8E74-4C62-AB81-DCFDAEE79858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Økonomi, forvalting av konsesjonskraft …?...</a:t>
            </a:r>
          </a:p>
          <a:p>
            <a:endParaRPr lang="nb-NO" dirty="0"/>
          </a:p>
          <a:p>
            <a:r>
              <a:rPr lang="nb-NO" dirty="0"/>
              <a:t>Nye </a:t>
            </a:r>
            <a:r>
              <a:rPr lang="nb-NO" dirty="0" err="1"/>
              <a:t>utbyggingar</a:t>
            </a:r>
            <a:r>
              <a:rPr lang="nb-NO" dirty="0"/>
              <a:t> ?</a:t>
            </a:r>
          </a:p>
          <a:p>
            <a:r>
              <a:rPr lang="nb-NO" dirty="0"/>
              <a:t>Opprusting og utvidelse ?</a:t>
            </a:r>
          </a:p>
          <a:p>
            <a:r>
              <a:rPr lang="nb-NO" dirty="0" err="1"/>
              <a:t>Revisjonar</a:t>
            </a:r>
            <a:r>
              <a:rPr lang="nb-NO" dirty="0"/>
              <a:t> ?</a:t>
            </a:r>
          </a:p>
          <a:p>
            <a:r>
              <a:rPr lang="nb-NO" dirty="0"/>
              <a:t>Miljøødeleggelser ?</a:t>
            </a:r>
          </a:p>
          <a:p>
            <a:r>
              <a:rPr lang="nb-NO" dirty="0"/>
              <a:t>Rettssaker ? </a:t>
            </a:r>
          </a:p>
          <a:p>
            <a:r>
              <a:rPr lang="nb-NO" dirty="0"/>
              <a:t>Anna ?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Kommunesaker ?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11D62-DEE9-4520-B5E3-E6A04FFBF6B1}" type="datetime4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 januar 2024</a:t>
            </a:fld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Side </a:t>
            </a:r>
            <a:fld id="{D71767E0-8E74-4C62-AB81-DCFDAEE79858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13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6631"/>
          </a:xfrm>
        </p:spPr>
        <p:txBody>
          <a:bodyPr/>
          <a:lstStyle/>
          <a:p>
            <a:r>
              <a:rPr lang="nb-NO" altLang="nb-NO" dirty="0"/>
              <a:t>LVK ?</a:t>
            </a:r>
          </a:p>
        </p:txBody>
      </p:sp>
      <p:sp>
        <p:nvSpPr>
          <p:cNvPr id="14339" name="Plassholder for innhold 2"/>
          <p:cNvSpPr>
            <a:spLocks noGrp="1"/>
          </p:cNvSpPr>
          <p:nvPr>
            <p:ph idx="1"/>
          </p:nvPr>
        </p:nvSpPr>
        <p:spPr>
          <a:xfrm>
            <a:off x="838200" y="1300899"/>
            <a:ext cx="10515600" cy="31391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altLang="nb-NO" sz="2400" dirty="0">
                <a:latin typeface="Calibri Light"/>
                <a:ea typeface="Calibri Light"/>
                <a:cs typeface="Calibri Light"/>
              </a:rPr>
              <a:t>Landssamanslutninga av </a:t>
            </a:r>
            <a:r>
              <a:rPr lang="nb-NO" altLang="nb-NO" sz="2400" dirty="0" err="1">
                <a:latin typeface="Calibri Light"/>
                <a:ea typeface="Calibri Light"/>
                <a:cs typeface="Calibri Light"/>
              </a:rPr>
              <a:t>Vasskraftkommunar</a:t>
            </a:r>
            <a:r>
              <a:rPr lang="nb-NO" altLang="nb-NO" sz="2400" dirty="0">
                <a:latin typeface="Calibri Light"/>
                <a:ea typeface="Calibri Light"/>
                <a:cs typeface="Calibri Light"/>
              </a:rPr>
              <a:t> - 160 kommuner som er </a:t>
            </a:r>
            <a:r>
              <a:rPr lang="nb-NO" altLang="nb-NO" sz="2400" dirty="0">
                <a:solidFill>
                  <a:srgbClr val="FFC000"/>
                </a:solidFill>
                <a:latin typeface="Calibri Light"/>
                <a:ea typeface="Calibri Light"/>
                <a:cs typeface="Calibri Light"/>
              </a:rPr>
              <a:t>vertskap</a:t>
            </a:r>
            <a:r>
              <a:rPr lang="nb-NO" altLang="nb-NO" sz="2400" dirty="0">
                <a:latin typeface="Calibri Light"/>
                <a:ea typeface="Calibri Light"/>
                <a:cs typeface="Calibri Light"/>
              </a:rPr>
              <a:t> for vannkraftutbygging  - </a:t>
            </a:r>
            <a:r>
              <a:rPr lang="nb-NO" altLang="nb-NO" sz="2400" dirty="0" err="1">
                <a:latin typeface="Calibri Light"/>
                <a:ea typeface="Calibri Light"/>
                <a:cs typeface="Calibri Light"/>
              </a:rPr>
              <a:t>lvk.no</a:t>
            </a:r>
            <a:endParaRPr lang="nb-NO" altLang="nb-NO" sz="2400" dirty="0">
              <a:latin typeface="Calibri Light"/>
              <a:ea typeface="Calibri Light"/>
              <a:cs typeface="Calibri Light"/>
            </a:endParaRPr>
          </a:p>
          <a:p>
            <a:r>
              <a:rPr lang="nb-NO" sz="2400" dirty="0"/>
              <a:t>LVK skal ivareta medlemskommunenes interesser i </a:t>
            </a:r>
            <a:r>
              <a:rPr lang="nb-NO" sz="2400" dirty="0">
                <a:solidFill>
                  <a:srgbClr val="FFC000"/>
                </a:solidFill>
              </a:rPr>
              <a:t>alle spørsmål om kraftutbygging; kraftinntekter, naturmiljøet, arbeidsplasser mv.</a:t>
            </a:r>
            <a:endParaRPr lang="nb-NO" sz="2400" dirty="0"/>
          </a:p>
          <a:p>
            <a:r>
              <a:rPr lang="nb-NO" sz="2400" dirty="0">
                <a:solidFill>
                  <a:srgbClr val="FFC000"/>
                </a:solidFill>
              </a:rPr>
              <a:t>Partipolitisk</a:t>
            </a:r>
            <a:r>
              <a:rPr lang="nb-NO" sz="2400" dirty="0"/>
              <a:t> </a:t>
            </a:r>
            <a:r>
              <a:rPr lang="nb-NO" sz="2400" dirty="0">
                <a:solidFill>
                  <a:srgbClr val="FFC000"/>
                </a:solidFill>
              </a:rPr>
              <a:t>nøytral, tar ikke stilling for eller mot utbygging</a:t>
            </a:r>
            <a:endParaRPr lang="nb-NO" sz="2400" dirty="0"/>
          </a:p>
          <a:p>
            <a:r>
              <a:rPr lang="nb-NO" altLang="nb-NO" sz="2400" dirty="0"/>
              <a:t>Arbeider for at vertskommunen skal komme best mulig ut økonomisk og miljømessig av en utbygging - i hele konsesjonsperioden</a:t>
            </a:r>
          </a:p>
          <a:p>
            <a:pPr marL="0" indent="0">
              <a:buNone/>
            </a:pPr>
            <a:endParaRPr lang="nb-NO" altLang="nb-NO" dirty="0"/>
          </a:p>
          <a:p>
            <a:pPr marL="0" indent="0">
              <a:buNone/>
            </a:pPr>
            <a:endParaRPr lang="nb-NO" altLang="nb-NO" dirty="0"/>
          </a:p>
          <a:p>
            <a:pPr marL="0" indent="0">
              <a:buNone/>
            </a:pPr>
            <a:endParaRPr lang="nb-NO" alt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14BBAAE-05DE-17EB-B912-B396A952AB62}"/>
              </a:ext>
            </a:extLst>
          </p:cNvPr>
          <p:cNvSpPr txBox="1"/>
          <p:nvPr/>
        </p:nvSpPr>
        <p:spPr>
          <a:xfrm>
            <a:off x="1027522" y="4440025"/>
            <a:ext cx="9841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Høg kompetanse, nødvendig kompetanse,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God lobbyist.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Kostbart medlemsskap.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-………..</a:t>
            </a:r>
          </a:p>
        </p:txBody>
      </p:sp>
    </p:spTree>
    <p:extLst>
      <p:ext uri="{BB962C8B-B14F-4D97-AF65-F5344CB8AC3E}">
        <p14:creationId xmlns:p14="http://schemas.microsoft.com/office/powerpoint/2010/main" val="287491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kan LVK hjelpe kommunen med?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LVK bistår alle kommunene samlet i spørsmål om </a:t>
            </a:r>
            <a:r>
              <a:rPr lang="nb-NO" sz="2400" dirty="0">
                <a:solidFill>
                  <a:srgbClr val="FFC000"/>
                </a:solidFill>
              </a:rPr>
              <a:t>regelverk, rettstvister mv.</a:t>
            </a:r>
            <a:endParaRPr lang="nb-NO" sz="2400" dirty="0"/>
          </a:p>
          <a:p>
            <a:endParaRPr lang="nb-NO" sz="2400" dirty="0"/>
          </a:p>
          <a:p>
            <a:r>
              <a:rPr lang="nb-NO" sz="2400" dirty="0"/>
              <a:t>LVK arbeider direkte mot </a:t>
            </a:r>
            <a:r>
              <a:rPr lang="nb-NO" sz="2400" dirty="0">
                <a:solidFill>
                  <a:srgbClr val="FFC000"/>
                </a:solidFill>
              </a:rPr>
              <a:t>forvaltningsmyndigheter </a:t>
            </a:r>
            <a:r>
              <a:rPr lang="nb-NO" sz="2400" dirty="0"/>
              <a:t>som OED, NVE, FIN, og mot </a:t>
            </a:r>
            <a:r>
              <a:rPr lang="nb-NO" sz="2400" dirty="0">
                <a:solidFill>
                  <a:srgbClr val="FFC000"/>
                </a:solidFill>
              </a:rPr>
              <a:t>politiske myndigheter </a:t>
            </a:r>
            <a:r>
              <a:rPr lang="nb-NO" sz="2400" dirty="0"/>
              <a:t>som regjering, Storting, politiske partier, ESA mv.  for å ivareta kommunenes interesser i kreftrelaterte spørsmål.</a:t>
            </a:r>
          </a:p>
          <a:p>
            <a:r>
              <a:rPr lang="nb-NO" sz="2400" dirty="0"/>
              <a:t>LVK driver </a:t>
            </a:r>
            <a:r>
              <a:rPr lang="nb-NO" sz="2400" dirty="0">
                <a:solidFill>
                  <a:srgbClr val="FFC000"/>
                </a:solidFill>
              </a:rPr>
              <a:t>omfattende intern opplæring </a:t>
            </a:r>
            <a:r>
              <a:rPr lang="nb-NO" sz="2400" dirty="0"/>
              <a:t>og</a:t>
            </a:r>
            <a:r>
              <a:rPr lang="nb-NO" sz="2400" dirty="0">
                <a:solidFill>
                  <a:srgbClr val="FFC000"/>
                </a:solidFill>
              </a:rPr>
              <a:t> kompetansebygging.</a:t>
            </a:r>
          </a:p>
          <a:p>
            <a:endParaRPr lang="nb-NO" sz="2400" dirty="0"/>
          </a:p>
          <a:p>
            <a:r>
              <a:rPr lang="nb-NO" sz="2400" dirty="0"/>
              <a:t>Sekretariatet kan </a:t>
            </a:r>
            <a:r>
              <a:rPr lang="nb-NO" sz="2400" dirty="0">
                <a:solidFill>
                  <a:srgbClr val="FFC000"/>
                </a:solidFill>
              </a:rPr>
              <a:t>bistå kommuner i enkeltsaker, herunder også i rettssaker.</a:t>
            </a:r>
          </a:p>
        </p:txBody>
      </p:sp>
    </p:spTree>
    <p:extLst>
      <p:ext uri="{BB962C8B-B14F-4D97-AF65-F5344CB8AC3E}">
        <p14:creationId xmlns:p14="http://schemas.microsoft.com/office/powerpoint/2010/main" val="191000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Hvorfor har kommunene inntekter fra kraftutbygging?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956875"/>
            <a:ext cx="10515600" cy="4536000"/>
          </a:xfrm>
        </p:spPr>
        <p:txBody>
          <a:bodyPr/>
          <a:lstStyle/>
          <a:p>
            <a:r>
              <a:rPr lang="nb-NO" sz="2400" dirty="0"/>
              <a:t>Vannkraft er klimavennlig, </a:t>
            </a:r>
            <a:r>
              <a:rPr lang="nb-NO" sz="2400" dirty="0">
                <a:solidFill>
                  <a:srgbClr val="FFC000"/>
                </a:solidFill>
              </a:rPr>
              <a:t>ulempene er lokale.</a:t>
            </a:r>
          </a:p>
          <a:p>
            <a:pPr lvl="1"/>
            <a:r>
              <a:rPr lang="nb-NO" sz="2400" dirty="0"/>
              <a:t>Enhver kraftutbygging medfører inngrep i naturmiljøet.</a:t>
            </a:r>
          </a:p>
          <a:p>
            <a:endParaRPr lang="nb-NO" sz="2400" dirty="0"/>
          </a:p>
          <a:p>
            <a:r>
              <a:rPr lang="nb-NO" sz="2400" dirty="0"/>
              <a:t>Kommunene har krav på en </a:t>
            </a:r>
            <a:r>
              <a:rPr lang="nb-NO" sz="2400" dirty="0">
                <a:solidFill>
                  <a:srgbClr val="FFC000"/>
                </a:solidFill>
              </a:rPr>
              <a:t>varig andel </a:t>
            </a:r>
            <a:r>
              <a:rPr lang="nb-NO" sz="2400" dirty="0"/>
              <a:t>av </a:t>
            </a:r>
            <a:r>
              <a:rPr lang="nb-NO" sz="2400" dirty="0">
                <a:solidFill>
                  <a:srgbClr val="FFC000"/>
                </a:solidFill>
              </a:rPr>
              <a:t>verdiskapingen.</a:t>
            </a:r>
          </a:p>
          <a:p>
            <a:pPr lvl="1"/>
            <a:r>
              <a:rPr lang="nb-NO" sz="2400" dirty="0"/>
              <a:t>Bevare en del av verdiskaping i distriktet som avgir sine naturressurser. </a:t>
            </a:r>
          </a:p>
          <a:p>
            <a:endParaRPr lang="nb-NO" sz="2400" dirty="0"/>
          </a:p>
          <a:p>
            <a:r>
              <a:rPr lang="nb-NO" sz="2400" dirty="0"/>
              <a:t>Lange </a:t>
            </a:r>
            <a:r>
              <a:rPr lang="nb-NO" sz="2400" dirty="0">
                <a:solidFill>
                  <a:srgbClr val="FFC000"/>
                </a:solidFill>
              </a:rPr>
              <a:t>tradisjoner </a:t>
            </a:r>
            <a:r>
              <a:rPr lang="nb-NO" sz="2400" dirty="0"/>
              <a:t>i Norge for at lokalsamfunnet skal sitte igjen med andel av verdiskaping.</a:t>
            </a:r>
          </a:p>
        </p:txBody>
      </p:sp>
    </p:spTree>
    <p:extLst>
      <p:ext uri="{BB962C8B-B14F-4D97-AF65-F5344CB8AC3E}">
        <p14:creationId xmlns:p14="http://schemas.microsoft.com/office/powerpoint/2010/main" val="10028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Viktige politikk- og interesseområder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Kommunene er </a:t>
            </a:r>
            <a:r>
              <a:rPr lang="nb-NO" sz="2400" dirty="0">
                <a:solidFill>
                  <a:srgbClr val="FFC000"/>
                </a:solidFill>
              </a:rPr>
              <a:t>høringsinstans</a:t>
            </a:r>
            <a:r>
              <a:rPr lang="nb-NO" sz="2400" dirty="0"/>
              <a:t> i saker om kraftutbygging, kraftverkbeskatning, revisjoner, endringer i rammebetingelser mv. </a:t>
            </a:r>
          </a:p>
          <a:p>
            <a:endParaRPr lang="nb-NO" sz="2400" dirty="0"/>
          </a:p>
          <a:p>
            <a:r>
              <a:rPr lang="nb-NO" sz="2400" dirty="0"/>
              <a:t>LVK utarbeider høringsuttalelser som </a:t>
            </a:r>
            <a:r>
              <a:rPr lang="nb-NO" sz="2400" dirty="0">
                <a:solidFill>
                  <a:srgbClr val="FFC000"/>
                </a:solidFill>
              </a:rPr>
              <a:t>kommunene kan slutte seg til, eller bruke som grunnlag for egne uttalelser.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/>
              <a:t>Kommunene kan </a:t>
            </a:r>
            <a:r>
              <a:rPr lang="nb-NO" sz="2400" dirty="0">
                <a:solidFill>
                  <a:srgbClr val="FFC000"/>
                </a:solidFill>
              </a:rPr>
              <a:t>påvirke inntektsordningene. Disse er under stadige angrep.</a:t>
            </a:r>
          </a:p>
          <a:p>
            <a:endParaRPr lang="nb-NO" sz="2400" dirty="0"/>
          </a:p>
          <a:p>
            <a:r>
              <a:rPr lang="nb-NO" sz="2400" dirty="0"/>
              <a:t>LVK jobber for en </a:t>
            </a:r>
            <a:r>
              <a:rPr lang="nb-NO" sz="2400" dirty="0">
                <a:solidFill>
                  <a:srgbClr val="FFC000"/>
                </a:solidFill>
              </a:rPr>
              <a:t>bedre kunnskap </a:t>
            </a:r>
            <a:r>
              <a:rPr lang="nb-NO" sz="2400" dirty="0"/>
              <a:t>om aktuelle saker, lovforslag, rettssaker, politiske prosesser og kommunenes påvirkningsmuligheter – både på lokalt og nasjonalt plan gjennom opplæring og bistand i enkeltsaker.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53526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Aktuelle politiske utfordringer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789876"/>
            <a:ext cx="10515600" cy="4536000"/>
          </a:xfrm>
        </p:spPr>
        <p:txBody>
          <a:bodyPr/>
          <a:lstStyle/>
          <a:p>
            <a:r>
              <a:rPr lang="nb-NO" sz="2400" dirty="0"/>
              <a:t>Kraftrettighetene er under </a:t>
            </a:r>
            <a:r>
              <a:rPr lang="nb-NO" sz="2400" dirty="0">
                <a:solidFill>
                  <a:srgbClr val="FFC000"/>
                </a:solidFill>
              </a:rPr>
              <a:t>stadig press </a:t>
            </a:r>
            <a:r>
              <a:rPr lang="nb-NO" sz="2400" dirty="0"/>
              <a:t>fra politisk hold.</a:t>
            </a:r>
          </a:p>
          <a:p>
            <a:r>
              <a:rPr lang="nb-NO" sz="2400" dirty="0"/>
              <a:t>Et aktuelt eksempel er vedtaket som opphevet  </a:t>
            </a:r>
            <a:r>
              <a:rPr lang="nb-NO" sz="2400" dirty="0">
                <a:solidFill>
                  <a:srgbClr val="FFC000"/>
                </a:solidFill>
              </a:rPr>
              <a:t>«verk og bruk»-skatten. </a:t>
            </a:r>
            <a:r>
              <a:rPr lang="nb-NO" sz="2400" dirty="0"/>
              <a:t>Kommunene har ikke fått kompensasjon som ble lovet. </a:t>
            </a:r>
          </a:p>
          <a:p>
            <a:r>
              <a:rPr lang="nb-NO" sz="2400" dirty="0"/>
              <a:t>Forslaget om å avvikle konsesjonskraften og konsesjonsavgiftene, eiendomsskatt på kraftledninger og svekke grunnlaget for eiendomsskatt på kraftanleggene ble avverget. </a:t>
            </a:r>
            <a:endParaRPr lang="nb-NO" sz="2400" dirty="0">
              <a:solidFill>
                <a:srgbClr val="FFC000"/>
              </a:solidFill>
            </a:endParaRPr>
          </a:p>
          <a:p>
            <a:r>
              <a:rPr lang="nb-NO" sz="2400" dirty="0">
                <a:solidFill>
                  <a:srgbClr val="FFC000"/>
                </a:solidFill>
              </a:rPr>
              <a:t>Et tredje eksempel er forslaget i </a:t>
            </a:r>
            <a:r>
              <a:rPr lang="nb-NO" sz="2400" dirty="0" err="1">
                <a:solidFill>
                  <a:srgbClr val="FFC000"/>
                </a:solidFill>
              </a:rPr>
              <a:t>inntektsystemutvalget</a:t>
            </a:r>
            <a:r>
              <a:rPr lang="nb-NO" sz="2400" dirty="0">
                <a:solidFill>
                  <a:srgbClr val="FFC000"/>
                </a:solidFill>
              </a:rPr>
              <a:t> om å dra inn 10 pst av kommunenes eiendomsskatteinntekter fra energianlegg. Forslaget skal behandles våren 2024.</a:t>
            </a:r>
          </a:p>
        </p:txBody>
      </p:sp>
    </p:spTree>
    <p:extLst>
      <p:ext uri="{BB962C8B-B14F-4D97-AF65-F5344CB8AC3E}">
        <p14:creationId xmlns:p14="http://schemas.microsoft.com/office/powerpoint/2010/main" val="408741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Kort om lovverket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2000" dirty="0"/>
              <a:t>En rekke lover er aktuelle på </a:t>
            </a:r>
            <a:r>
              <a:rPr lang="nb-NO" sz="2000" dirty="0" err="1"/>
              <a:t>kraftområdet</a:t>
            </a:r>
            <a:r>
              <a:rPr lang="nb-NO" sz="2000" dirty="0"/>
              <a:t>, blant annet disse:</a:t>
            </a:r>
          </a:p>
          <a:p>
            <a:pPr lvl="1"/>
            <a:r>
              <a:rPr lang="nb-NO" sz="2000" dirty="0"/>
              <a:t>Vannfallrettighetsloven fra 1917 (modernisert i 2017)</a:t>
            </a:r>
          </a:p>
          <a:p>
            <a:pPr lvl="1"/>
            <a:r>
              <a:rPr lang="nb-NO" sz="2000" dirty="0"/>
              <a:t>Vassdragsreguleringsloven  fra 1917 (modernisert i 2017)</a:t>
            </a:r>
          </a:p>
          <a:p>
            <a:pPr lvl="1"/>
            <a:r>
              <a:rPr lang="nb-NO" sz="2000" dirty="0"/>
              <a:t>Forvaltningsloven fra 1967</a:t>
            </a:r>
          </a:p>
          <a:p>
            <a:pPr lvl="1"/>
            <a:r>
              <a:rPr lang="nb-NO" sz="2000" dirty="0"/>
              <a:t>Eiendomsskatteloven fra 1975</a:t>
            </a:r>
          </a:p>
          <a:p>
            <a:pPr lvl="1"/>
            <a:r>
              <a:rPr lang="nb-NO" sz="2000" dirty="0"/>
              <a:t>Energiloven fra 1990</a:t>
            </a:r>
          </a:p>
          <a:p>
            <a:pPr lvl="1"/>
            <a:r>
              <a:rPr lang="nb-NO" sz="2000" dirty="0"/>
              <a:t>Skatteloven fra 1999 – og skatteforvaltningsloven av 2016</a:t>
            </a:r>
          </a:p>
          <a:p>
            <a:pPr lvl="1"/>
            <a:r>
              <a:rPr lang="nb-NO" sz="2000" dirty="0"/>
              <a:t>Vannressursloven fra 2000</a:t>
            </a:r>
          </a:p>
          <a:p>
            <a:pPr lvl="1"/>
            <a:r>
              <a:rPr lang="nb-NO" sz="2000" dirty="0"/>
              <a:t>Plan- og bygningsloven fra 2008</a:t>
            </a:r>
          </a:p>
          <a:p>
            <a:pPr lvl="1"/>
            <a:r>
              <a:rPr lang="nb-NO" sz="2000" dirty="0"/>
              <a:t>Naturmangfoldloven fra 2009</a:t>
            </a:r>
          </a:p>
          <a:p>
            <a:pPr lvl="1"/>
            <a:r>
              <a:rPr lang="nb-NO" sz="2000" dirty="0"/>
              <a:t>Kommuneloven fra 2018</a:t>
            </a:r>
          </a:p>
          <a:p>
            <a:r>
              <a:rPr lang="nb-NO" sz="2000" dirty="0"/>
              <a:t>I tillegg kommer direktiver mv, herunder EUs vanndirektiv. </a:t>
            </a:r>
          </a:p>
          <a:p>
            <a:r>
              <a:rPr lang="nb-NO" sz="2000" dirty="0"/>
              <a:t>LVK har </a:t>
            </a:r>
            <a:r>
              <a:rPr lang="nb-NO" sz="2000" dirty="0">
                <a:solidFill>
                  <a:srgbClr val="FFC000"/>
                </a:solidFill>
              </a:rPr>
              <a:t>oversikt</a:t>
            </a:r>
            <a:r>
              <a:rPr lang="nb-NO" sz="2000" dirty="0"/>
              <a:t> over og </a:t>
            </a:r>
            <a:r>
              <a:rPr lang="nb-NO" sz="2000" dirty="0">
                <a:solidFill>
                  <a:srgbClr val="FFC000"/>
                </a:solidFill>
              </a:rPr>
              <a:t>kunnskap</a:t>
            </a:r>
            <a:r>
              <a:rPr lang="nb-NO" sz="2000" dirty="0"/>
              <a:t> om dette lovverket og bistår kommunene når det gjelder hvilke lover som kommer til anvendelse på de ulike sakene kommunene står i.</a:t>
            </a:r>
          </a:p>
          <a:p>
            <a:endParaRPr lang="nb-NO" dirty="0"/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903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43066F-FD9E-4F84-8402-E12BF589F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Informasjon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3B3DB4-BE1C-44D2-9CC6-D9B0F5657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8395"/>
            <a:ext cx="6046304" cy="4536000"/>
          </a:xfrm>
        </p:spPr>
        <p:txBody>
          <a:bodyPr>
            <a:normAutofit/>
          </a:bodyPr>
          <a:lstStyle/>
          <a:p>
            <a:r>
              <a:rPr lang="nb-NO" sz="2000" dirty="0"/>
              <a:t>LVK-nytt –  gå til </a:t>
            </a:r>
            <a:r>
              <a:rPr lang="nb-NO" sz="2000" dirty="0">
                <a:latin typeface="Calibri Light"/>
                <a:ea typeface="Calibri Light"/>
                <a:cs typeface="Calibri Light"/>
                <a:hlinkClick r:id="rId2"/>
              </a:rPr>
              <a:t>lvk.no</a:t>
            </a:r>
            <a:r>
              <a:rPr lang="nb-NO" sz="2000" dirty="0">
                <a:latin typeface="Calibri Light"/>
                <a:ea typeface="Calibri Light"/>
                <a:cs typeface="Calibri Light"/>
              </a:rPr>
              <a:t> </a:t>
            </a:r>
            <a:r>
              <a:rPr lang="nb-NO" sz="2000" dirty="0"/>
              <a:t>og meld deg på LVKs nyhetsbrev (se nederst til høyre på forsiden)</a:t>
            </a:r>
          </a:p>
          <a:p>
            <a:r>
              <a:rPr lang="nb-NO" sz="2000" dirty="0">
                <a:solidFill>
                  <a:srgbClr val="FFC000"/>
                </a:solidFill>
                <a:latin typeface="Calibri Light"/>
                <a:ea typeface="Calibri Light"/>
                <a:cs typeface="Calibri Light"/>
              </a:rPr>
              <a:t>Opprett bruker og logg inn</a:t>
            </a:r>
            <a:r>
              <a:rPr lang="nb-NO" sz="2000" dirty="0">
                <a:latin typeface="Calibri Light"/>
                <a:ea typeface="Calibri Light"/>
                <a:cs typeface="Calibri Light"/>
              </a:rPr>
              <a:t> på hjemmesiden </a:t>
            </a:r>
            <a:r>
              <a:rPr lang="nb-NO" sz="2000" dirty="0">
                <a:latin typeface="Calibri Light"/>
                <a:ea typeface="Calibri Light"/>
                <a:cs typeface="Calibri Light"/>
                <a:hlinkClick r:id="rId2"/>
              </a:rPr>
              <a:t>lvk.no</a:t>
            </a:r>
            <a:r>
              <a:rPr lang="nb-NO" sz="2000" dirty="0">
                <a:latin typeface="Calibri Light"/>
                <a:ea typeface="Calibri Light"/>
                <a:cs typeface="Calibri Light"/>
              </a:rPr>
              <a:t> (se øverst til høyre - tilgang genereres automatisk til alle med en kommune e-postadresse)</a:t>
            </a:r>
            <a:endParaRPr lang="nb-NO" sz="2000" dirty="0"/>
          </a:p>
          <a:p>
            <a:r>
              <a:rPr lang="nb-NO" sz="2000" dirty="0">
                <a:solidFill>
                  <a:srgbClr val="FFC000"/>
                </a:solidFill>
              </a:rPr>
              <a:t>Du får tilgang til medlemsinformasjon og fagsider om du er pålogget, ellers ikke</a:t>
            </a:r>
          </a:p>
          <a:p>
            <a:r>
              <a:rPr lang="nb-NO" sz="2000" dirty="0"/>
              <a:t>LVK-medlemsnytt – kun for medlemskommuner </a:t>
            </a:r>
          </a:p>
          <a:p>
            <a:r>
              <a:rPr lang="nb-NO" sz="2000" dirty="0"/>
              <a:t>I tillegg har LVK en </a:t>
            </a:r>
            <a:r>
              <a:rPr lang="nb-NO" sz="2000" dirty="0">
                <a:solidFill>
                  <a:srgbClr val="FFC000"/>
                </a:solidFill>
                <a:hlinkClick r:id="rId3"/>
              </a:rPr>
              <a:t>grunnbok</a:t>
            </a:r>
            <a:r>
              <a:rPr lang="nb-NO" sz="2000" dirty="0"/>
              <a:t> om kraft</a:t>
            </a:r>
          </a:p>
          <a:p>
            <a:r>
              <a:rPr lang="nb-NO" sz="2000" dirty="0">
                <a:latin typeface="Calibri Light"/>
                <a:ea typeface="Calibri Light"/>
                <a:cs typeface="Calibri Light"/>
              </a:rPr>
              <a:t>Følg LVK på </a:t>
            </a:r>
            <a:r>
              <a:rPr lang="nb-NO" sz="2000" dirty="0" err="1">
                <a:latin typeface="Calibri Light"/>
                <a:ea typeface="Calibri Light"/>
                <a:cs typeface="Calibri Light"/>
              </a:rPr>
              <a:t>facebook</a:t>
            </a:r>
            <a:r>
              <a:rPr lang="nb-NO" sz="2000" dirty="0">
                <a:latin typeface="Calibri Light"/>
                <a:ea typeface="Calibri Light"/>
                <a:cs typeface="Calibri Light"/>
              </a:rPr>
              <a:t> – NB: Også egne grupper for LVK-ordfører (for alle politikere) og LVK-administrasjon (for rådmenn, kommunaldirektør, økonomisjef, eiendomsskattekontor mv)</a:t>
            </a:r>
          </a:p>
          <a:p>
            <a:endParaRPr lang="nb-NO" sz="2000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D0604BC-30CA-A8C9-F10D-0DE504179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473" y="1708395"/>
            <a:ext cx="4667715" cy="3262479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CD52C89C-E981-94E8-7B0B-2001A0B851DC}"/>
              </a:ext>
            </a:extLst>
          </p:cNvPr>
          <p:cNvSpPr/>
          <p:nvPr/>
        </p:nvSpPr>
        <p:spPr bwMode="auto">
          <a:xfrm>
            <a:off x="10952077" y="3701332"/>
            <a:ext cx="1152128" cy="55436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69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KONSESJONSAVGIFT</a:t>
            </a:r>
          </a:p>
          <a:p>
            <a:r>
              <a:rPr lang="nn-NO" dirty="0"/>
              <a:t>Ei årleg avgift til kommunar ved større(40 </a:t>
            </a:r>
            <a:r>
              <a:rPr lang="nn-NO" dirty="0" err="1"/>
              <a:t>Gwh</a:t>
            </a:r>
            <a:r>
              <a:rPr lang="nn-NO" dirty="0"/>
              <a:t>?) kraftutbyggingar – « del av etableringsvilkår – avgift for løyve til å utnytte naturressursar.»</a:t>
            </a:r>
          </a:p>
          <a:p>
            <a:r>
              <a:rPr lang="nn-NO" dirty="0"/>
              <a:t>Avgift vert  indeksjustert/prisjustert </a:t>
            </a:r>
            <a:r>
              <a:rPr lang="nn-NO" u="sng" dirty="0"/>
              <a:t>kvart femte år.</a:t>
            </a:r>
          </a:p>
          <a:p>
            <a:endParaRPr lang="nn-NO" dirty="0"/>
          </a:p>
          <a:p>
            <a:r>
              <a:rPr lang="nn-NO" dirty="0"/>
              <a:t>«Etableringsvilkår» er/kan og vere andre ordningar:</a:t>
            </a:r>
          </a:p>
          <a:p>
            <a:r>
              <a:rPr lang="nn-NO" dirty="0"/>
              <a:t>-Næringsfond. (til kommunar./eingongserstatning ?)</a:t>
            </a:r>
          </a:p>
          <a:p>
            <a:endParaRPr lang="nn-NO" dirty="0"/>
          </a:p>
          <a:p>
            <a:r>
              <a:rPr lang="nn-NO" dirty="0"/>
              <a:t>-Erstatning for grunn/vassfall ….. til grunneigar, kan ev vere kommune…</a:t>
            </a:r>
          </a:p>
          <a:p>
            <a:r>
              <a:rPr lang="nn-NO" dirty="0"/>
              <a:t>-Andre vilkår; kompenserande tiltak for å avbøte skade, </a:t>
            </a:r>
            <a:r>
              <a:rPr lang="nn-NO" dirty="0" err="1"/>
              <a:t>m.m</a:t>
            </a:r>
            <a:r>
              <a:rPr lang="nn-NO" dirty="0"/>
              <a:t>….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Konsesjonsavgift ?  17-18 mill.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1D62-DEE9-4520-B5E3-E6A04FFBF6B1}" type="datetime4">
              <a:rPr lang="nb-NO" smtClean="0"/>
              <a:t>19. januar 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D71767E0-8E74-4C62-AB81-DCFDAEE79858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5262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KONSESJONSKRAFT</a:t>
            </a:r>
          </a:p>
          <a:p>
            <a:r>
              <a:rPr lang="nb-NO" dirty="0"/>
              <a:t>Kommunen har krav på å få kjøp andel av kraft som vert produsert i kommunen, «inntil 10% av produksjonen </a:t>
            </a:r>
            <a:r>
              <a:rPr lang="nb-NO" dirty="0" err="1"/>
              <a:t>frå</a:t>
            </a:r>
            <a:r>
              <a:rPr lang="nb-NO" dirty="0"/>
              <a:t> </a:t>
            </a:r>
            <a:r>
              <a:rPr lang="nb-NO" dirty="0" err="1"/>
              <a:t>dei</a:t>
            </a:r>
            <a:r>
              <a:rPr lang="nb-NO" dirty="0"/>
              <a:t> større kraftverka»</a:t>
            </a:r>
          </a:p>
          <a:p>
            <a:r>
              <a:rPr lang="nb-NO" dirty="0"/>
              <a:t>Mengde kraft vert berekna av NVE, men mengde som </a:t>
            </a:r>
            <a:r>
              <a:rPr lang="nb-NO" dirty="0" err="1"/>
              <a:t>ein</a:t>
            </a:r>
            <a:r>
              <a:rPr lang="nb-NO" dirty="0"/>
              <a:t> får ta ut er avgrensa til det som trengs til den definerte alminnelige forsyningen i kommunen 100 - 221 </a:t>
            </a:r>
            <a:r>
              <a:rPr lang="nb-NO" dirty="0" err="1"/>
              <a:t>Gwh</a:t>
            </a:r>
            <a:r>
              <a:rPr lang="nb-NO" dirty="0"/>
              <a:t>.                                              Bruk til </a:t>
            </a:r>
            <a:r>
              <a:rPr lang="nb-NO" dirty="0" err="1"/>
              <a:t>industriføremål</a:t>
            </a:r>
            <a:r>
              <a:rPr lang="nb-NO" dirty="0"/>
              <a:t> er </a:t>
            </a:r>
            <a:r>
              <a:rPr lang="nb-NO" dirty="0" err="1"/>
              <a:t>utanfor</a:t>
            </a:r>
            <a:r>
              <a:rPr lang="nb-NO" dirty="0"/>
              <a:t> godkjent uttak.</a:t>
            </a:r>
          </a:p>
          <a:p>
            <a:r>
              <a:rPr lang="nb-NO" dirty="0"/>
              <a:t>Kommunen får </a:t>
            </a:r>
            <a:r>
              <a:rPr lang="nb-NO" dirty="0" err="1"/>
              <a:t>ikkje</a:t>
            </a:r>
            <a:r>
              <a:rPr lang="nb-NO" dirty="0"/>
              <a:t> </a:t>
            </a:r>
            <a:r>
              <a:rPr lang="nb-NO" dirty="0" err="1"/>
              <a:t>straumen</a:t>
            </a:r>
            <a:r>
              <a:rPr lang="nb-NO" dirty="0"/>
              <a:t> gratis, skal som utgangspunkt betale det det </a:t>
            </a:r>
            <a:r>
              <a:rPr lang="nb-NO" dirty="0" err="1"/>
              <a:t>kostar</a:t>
            </a:r>
            <a:r>
              <a:rPr lang="nb-NO" dirty="0"/>
              <a:t> konsesjonæren/kraftverket å </a:t>
            </a:r>
            <a:r>
              <a:rPr lang="nb-NO" dirty="0" err="1"/>
              <a:t>produsera</a:t>
            </a:r>
            <a:r>
              <a:rPr lang="nb-NO" dirty="0"/>
              <a:t> krafta.</a:t>
            </a:r>
          </a:p>
          <a:p>
            <a:r>
              <a:rPr lang="nb-NO" dirty="0"/>
              <a:t>Det er etablert </a:t>
            </a:r>
            <a:r>
              <a:rPr lang="nb-NO" dirty="0" err="1"/>
              <a:t>ein</a:t>
            </a:r>
            <a:r>
              <a:rPr lang="nb-NO" dirty="0"/>
              <a:t> ordning/snittpris definert som OED-pris; 11-12- opp mot 13-øre/kWh</a:t>
            </a:r>
          </a:p>
          <a:p>
            <a:r>
              <a:rPr lang="nb-NO" dirty="0"/>
              <a:t>I tillegg kjem; elavgifter, </a:t>
            </a:r>
            <a:r>
              <a:rPr lang="nb-NO" dirty="0" err="1"/>
              <a:t>innmatingskostn</a:t>
            </a:r>
            <a:r>
              <a:rPr lang="nb-NO" dirty="0"/>
              <a:t>. og forvaltnings/omsetnings-</a:t>
            </a:r>
            <a:r>
              <a:rPr lang="nb-NO" dirty="0" err="1"/>
              <a:t>kostn</a:t>
            </a:r>
            <a:r>
              <a:rPr lang="nb-NO" dirty="0"/>
              <a:t>…. (sum 3 - 8 øre/</a:t>
            </a:r>
            <a:r>
              <a:rPr lang="nb-NO" dirty="0" err="1"/>
              <a:t>kwh</a:t>
            </a:r>
            <a:r>
              <a:rPr lang="nb-NO" dirty="0"/>
              <a:t>)</a:t>
            </a:r>
          </a:p>
          <a:p>
            <a:endParaRPr lang="nb-NO" dirty="0"/>
          </a:p>
          <a:p>
            <a:r>
              <a:rPr lang="nb-NO" dirty="0" err="1"/>
              <a:t>Kommunane</a:t>
            </a:r>
            <a:r>
              <a:rPr lang="nb-NO" dirty="0"/>
              <a:t> kan bruke krafta </a:t>
            </a:r>
            <a:r>
              <a:rPr lang="nb-NO" dirty="0" err="1"/>
              <a:t>sjølv</a:t>
            </a:r>
            <a:r>
              <a:rPr lang="nb-NO" dirty="0"/>
              <a:t> i eigne bygg, og/eller selje krafta i </a:t>
            </a:r>
            <a:r>
              <a:rPr lang="nb-NO" dirty="0" err="1"/>
              <a:t>kraftmarknaden</a:t>
            </a:r>
            <a:r>
              <a:rPr lang="nb-NO" dirty="0"/>
              <a:t>. </a:t>
            </a:r>
          </a:p>
          <a:p>
            <a:r>
              <a:rPr lang="nb-NO" dirty="0"/>
              <a:t>Kommunen kan </a:t>
            </a:r>
            <a:r>
              <a:rPr lang="nb-NO" dirty="0" err="1"/>
              <a:t>ikkje</a:t>
            </a:r>
            <a:r>
              <a:rPr lang="nb-NO" dirty="0"/>
              <a:t> selje/levere kraft til næringslivet i strid med «</a:t>
            </a:r>
            <a:r>
              <a:rPr lang="nb-NO" dirty="0" err="1"/>
              <a:t>reglane</a:t>
            </a:r>
            <a:r>
              <a:rPr lang="nb-NO" dirty="0"/>
              <a:t> om offentlig støtte.»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Konsesjonskraft ?  50-60 </a:t>
            </a:r>
            <a:r>
              <a:rPr lang="nb-NO" dirty="0" err="1"/>
              <a:t>mill</a:t>
            </a:r>
            <a:r>
              <a:rPr lang="nb-NO" dirty="0"/>
              <a:t> ??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1D62-DEE9-4520-B5E3-E6A04FFBF6B1}" type="datetime4">
              <a:rPr lang="nb-NO" smtClean="0"/>
              <a:t>19. januar 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D71767E0-8E74-4C62-AB81-DCFDAEE79858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2743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Alminneleg</a:t>
            </a:r>
            <a:r>
              <a:rPr lang="nb-NO" dirty="0"/>
              <a:t> forbruk 2023 og -24……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11D62-DEE9-4520-B5E3-E6A04FFBF6B1}" type="datetime4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 januar 2024</a:t>
            </a:fld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Side </a:t>
            </a:r>
            <a:fld id="{D71767E0-8E74-4C62-AB81-DCFDAEE79858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B83B2118-072C-D6C2-8F19-94B8C8B91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25623"/>
            <a:ext cx="11931588" cy="6368465"/>
          </a:xfrm>
        </p:spPr>
        <p:txBody>
          <a:bodyPr/>
          <a:lstStyle/>
          <a:p>
            <a:r>
              <a:rPr lang="nn-NO" sz="2800" dirty="0" err="1"/>
              <a:t>Bluefjords</a:t>
            </a:r>
            <a:r>
              <a:rPr lang="nn-NO" sz="2800" dirty="0"/>
              <a:t>  fastpris                                                                  100   GWh     100</a:t>
            </a:r>
          </a:p>
          <a:p>
            <a:r>
              <a:rPr lang="nn-NO" sz="2800" dirty="0"/>
              <a:t>Næring/landbruk fastpris                                                        21,6 GWh       25 </a:t>
            </a:r>
          </a:p>
          <a:p>
            <a:r>
              <a:rPr lang="nn-NO" sz="2800" dirty="0"/>
              <a:t>Bustadar fastpris                                                                       34,0 GWh       35</a:t>
            </a:r>
          </a:p>
          <a:p>
            <a:r>
              <a:rPr lang="nn-NO" sz="2800" dirty="0"/>
              <a:t>Kjelekraft                                                                                      1,0 GWh</a:t>
            </a:r>
          </a:p>
          <a:p>
            <a:r>
              <a:rPr lang="nn-NO" sz="2800" dirty="0"/>
              <a:t>Uttak kraftstasjonar                                                                  11,8 GWh</a:t>
            </a:r>
          </a:p>
          <a:p>
            <a:r>
              <a:rPr lang="nn-NO" sz="2800" dirty="0"/>
              <a:t>Hytter/fritidshus anna forbruk                                               15,7 GWh       25</a:t>
            </a:r>
          </a:p>
          <a:p>
            <a:r>
              <a:rPr lang="nn-NO" sz="2800" dirty="0"/>
              <a:t>LK Eigeforbruk +andre på kommuneavtale                           12,9 GWh      15</a:t>
            </a:r>
          </a:p>
          <a:p>
            <a:endParaRPr lang="nn-NO" sz="2800" dirty="0"/>
          </a:p>
          <a:p>
            <a:r>
              <a:rPr lang="nn-NO" sz="2800" dirty="0"/>
              <a:t>Totalt                                                                                            197  GWh    200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22439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86809D8F-FF07-BB13-5C02-16AD1644B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079771"/>
            <a:ext cx="15223786" cy="5661498"/>
          </a:xfrm>
          <a:prstGeom prst="rect">
            <a:avLst/>
          </a:prstGeo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0" y="607412"/>
            <a:ext cx="11075159" cy="1083276"/>
          </a:xfrm>
        </p:spPr>
        <p:txBody>
          <a:bodyPr/>
          <a:lstStyle/>
          <a:p>
            <a:r>
              <a:rPr lang="nb-NO" dirty="0" err="1"/>
              <a:t>Månadsblokker</a:t>
            </a:r>
            <a:r>
              <a:rPr lang="nb-NO" dirty="0"/>
              <a:t> – uttak av konsesjonskraft over året.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11D62-DEE9-4520-B5E3-E6A04FFBF6B1}" type="datetime4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 januar 2024</a:t>
            </a:fld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Side </a:t>
            </a:r>
            <a:fld id="{D71767E0-8E74-4C62-AB81-DCFDAEE79858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33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572004" y="1507105"/>
            <a:ext cx="10503155" cy="5666052"/>
          </a:xfrm>
        </p:spPr>
        <p:txBody>
          <a:bodyPr>
            <a:normAutofit fontScale="92500" lnSpcReduction="10000"/>
          </a:bodyPr>
          <a:lstStyle/>
          <a:p>
            <a:r>
              <a:rPr lang="nb-NO" dirty="0" err="1"/>
              <a:t>Nordpool</a:t>
            </a:r>
            <a:r>
              <a:rPr lang="nb-NO" dirty="0"/>
              <a:t>. (2022= 150 øre. 2023= 100 øre. 2024= 90 øre. </a:t>
            </a:r>
            <a:r>
              <a:rPr lang="nb-NO" dirty="0">
                <a:highlight>
                  <a:srgbClr val="FFFF00"/>
                </a:highlight>
              </a:rPr>
              <a:t>??.</a:t>
            </a:r>
            <a:r>
              <a:rPr lang="nb-NO" dirty="0"/>
              <a:t>.)</a:t>
            </a:r>
          </a:p>
          <a:p>
            <a:r>
              <a:rPr lang="nb-NO" dirty="0"/>
              <a:t>Eigne formålsbygg  ++ = kostnad 20 øre/</a:t>
            </a:r>
            <a:r>
              <a:rPr lang="nb-NO" dirty="0" err="1"/>
              <a:t>kwh</a:t>
            </a:r>
            <a:r>
              <a:rPr lang="nb-NO" dirty="0"/>
              <a:t>.</a:t>
            </a:r>
          </a:p>
          <a:p>
            <a:endParaRPr lang="nb-NO" sz="1000" dirty="0"/>
          </a:p>
          <a:p>
            <a:r>
              <a:rPr lang="nb-NO" dirty="0"/>
              <a:t>Kommunal fastpris:</a:t>
            </a:r>
          </a:p>
          <a:p>
            <a:pPr marL="0" indent="0">
              <a:buNone/>
            </a:pPr>
            <a:r>
              <a:rPr lang="nb-NO" dirty="0"/>
              <a:t>- 50 øre næring </a:t>
            </a:r>
            <a:r>
              <a:rPr lang="nb-NO" dirty="0" err="1"/>
              <a:t>frå</a:t>
            </a:r>
            <a:r>
              <a:rPr lang="nb-NO" dirty="0"/>
              <a:t> mai 2022……</a:t>
            </a:r>
          </a:p>
          <a:p>
            <a:pPr marL="0" indent="0">
              <a:buNone/>
            </a:pPr>
            <a:r>
              <a:rPr lang="nb-NO" dirty="0"/>
              <a:t>- 50 øre husstand </a:t>
            </a:r>
            <a:r>
              <a:rPr lang="nb-NO" dirty="0" err="1"/>
              <a:t>frå</a:t>
            </a:r>
            <a:r>
              <a:rPr lang="nb-NO" dirty="0"/>
              <a:t> oktober 2022….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Nasjonal straumstøtte husstand, men </a:t>
            </a:r>
            <a:r>
              <a:rPr lang="nb-NO" dirty="0" err="1"/>
              <a:t>ikkje</a:t>
            </a:r>
            <a:r>
              <a:rPr lang="nb-NO" dirty="0"/>
              <a:t> næring….</a:t>
            </a:r>
          </a:p>
          <a:p>
            <a:pPr marL="0" indent="0">
              <a:buNone/>
            </a:pPr>
            <a:r>
              <a:rPr lang="nb-NO" dirty="0"/>
              <a:t>-80-90% på pris over 70 øre. (-22, -23)</a:t>
            </a:r>
          </a:p>
          <a:p>
            <a:pPr marL="0" indent="0">
              <a:buNone/>
            </a:pPr>
            <a:r>
              <a:rPr lang="nb-NO" dirty="0"/>
              <a:t>-90% på pris over 73 øre. (-24)</a:t>
            </a:r>
          </a:p>
          <a:p>
            <a:endParaRPr lang="nb-NO" dirty="0">
              <a:highlight>
                <a:srgbClr val="FFFF00"/>
              </a:highlight>
            </a:endParaRPr>
          </a:p>
          <a:p>
            <a:r>
              <a:rPr lang="nb-NO" dirty="0">
                <a:highlight>
                  <a:srgbClr val="FFFF00"/>
                </a:highlight>
              </a:rPr>
              <a:t>Kva med 2025 ??</a:t>
            </a:r>
          </a:p>
          <a:p>
            <a:endParaRPr lang="nb-NO" dirty="0"/>
          </a:p>
          <a:p>
            <a:r>
              <a:rPr lang="nb-NO" dirty="0"/>
              <a:t>Trekk i </a:t>
            </a:r>
            <a:r>
              <a:rPr lang="nb-NO" dirty="0" err="1"/>
              <a:t>rammetilskot</a:t>
            </a:r>
            <a:r>
              <a:rPr lang="nb-NO" dirty="0"/>
              <a:t>, ev anna trekk hjå </a:t>
            </a:r>
            <a:r>
              <a:rPr lang="nb-NO" dirty="0" err="1"/>
              <a:t>kommunar</a:t>
            </a:r>
            <a:r>
              <a:rPr lang="nb-NO" dirty="0"/>
              <a:t> som tildeler </a:t>
            </a:r>
            <a:r>
              <a:rPr lang="nb-NO" dirty="0" err="1"/>
              <a:t>rimeleg</a:t>
            </a:r>
            <a:r>
              <a:rPr lang="nb-NO" dirty="0"/>
              <a:t> konsesjonskraft til innb</a:t>
            </a:r>
            <a:r>
              <a:rPr lang="nb-NO" dirty="0">
                <a:highlight>
                  <a:srgbClr val="FFFF00"/>
                </a:highlight>
              </a:rPr>
              <a:t>.??</a:t>
            </a:r>
          </a:p>
          <a:p>
            <a:r>
              <a:rPr lang="nb-NO" dirty="0" err="1"/>
              <a:t>Meir</a:t>
            </a:r>
            <a:r>
              <a:rPr lang="nb-NO" dirty="0"/>
              <a:t> /mindreinntekt politiske vedtak ….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576650" y="607412"/>
            <a:ext cx="10498509" cy="813015"/>
          </a:xfrm>
        </p:spPr>
        <p:txBody>
          <a:bodyPr/>
          <a:lstStyle/>
          <a:p>
            <a:r>
              <a:rPr lang="nb-NO" dirty="0"/>
              <a:t>Prising av konsesjonskraft ?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11D62-DEE9-4520-B5E3-E6A04FFBF6B1}" type="datetime4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 januar 2024</a:t>
            </a:fld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Side </a:t>
            </a:r>
            <a:fld id="{D71767E0-8E74-4C62-AB81-DCFDAEE79858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311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576649" y="1438184"/>
            <a:ext cx="10503155" cy="5419816"/>
          </a:xfrm>
        </p:spPr>
        <p:txBody>
          <a:bodyPr>
            <a:normAutofit fontScale="92500"/>
          </a:bodyPr>
          <a:lstStyle/>
          <a:p>
            <a:r>
              <a:rPr lang="nb-NO" dirty="0"/>
              <a:t>EIGEDOMSSKATT</a:t>
            </a:r>
          </a:p>
          <a:p>
            <a:r>
              <a:rPr lang="nb-NO" dirty="0"/>
              <a:t>Ingen særordning for vasskraft, men særskilte </a:t>
            </a:r>
            <a:r>
              <a:rPr lang="nb-NO" dirty="0" err="1"/>
              <a:t>verdsetjingsreglar</a:t>
            </a:r>
            <a:r>
              <a:rPr lang="nb-NO" dirty="0"/>
              <a:t>.</a:t>
            </a:r>
          </a:p>
          <a:p>
            <a:r>
              <a:rPr lang="nb-NO" dirty="0"/>
              <a:t>Kommunal skatteordning – </a:t>
            </a:r>
            <a:r>
              <a:rPr lang="nb-NO" dirty="0" err="1"/>
              <a:t>utanfor</a:t>
            </a:r>
            <a:r>
              <a:rPr lang="nb-NO" dirty="0"/>
              <a:t> inntektssystemet.</a:t>
            </a:r>
          </a:p>
          <a:p>
            <a:r>
              <a:rPr lang="nb-NO" dirty="0"/>
              <a:t>Objektskatt – skatt på </a:t>
            </a:r>
            <a:r>
              <a:rPr lang="nb-NO" u="sng" dirty="0"/>
              <a:t>kraftanlegg</a:t>
            </a:r>
            <a:r>
              <a:rPr lang="nb-NO" dirty="0"/>
              <a:t> og </a:t>
            </a:r>
            <a:r>
              <a:rPr lang="nb-NO" u="sng" dirty="0"/>
              <a:t>overføringsnett</a:t>
            </a:r>
            <a:r>
              <a:rPr lang="nb-NO" dirty="0"/>
              <a:t> er </a:t>
            </a:r>
            <a:r>
              <a:rPr lang="nb-NO" dirty="0" err="1"/>
              <a:t>ein</a:t>
            </a:r>
            <a:r>
              <a:rPr lang="nb-NO" dirty="0"/>
              <a:t> eigen skattekategori (eiendomsskattelova § 3 c).</a:t>
            </a:r>
          </a:p>
          <a:p>
            <a:r>
              <a:rPr lang="nb-NO" dirty="0"/>
              <a:t>Kraftanlegga er underlagt særskilte </a:t>
            </a:r>
            <a:r>
              <a:rPr lang="nb-NO" dirty="0" err="1"/>
              <a:t>verdsetjingsregler</a:t>
            </a:r>
            <a:r>
              <a:rPr lang="nb-NO" dirty="0"/>
              <a:t> (skattelova § 18-5) Eiendomsskattegrunnlaget vert berekna på grunnlag av </a:t>
            </a:r>
            <a:r>
              <a:rPr lang="nb-NO" dirty="0" err="1"/>
              <a:t>eit</a:t>
            </a:r>
            <a:r>
              <a:rPr lang="nb-NO" dirty="0"/>
              <a:t> rullerende femårssnitt av kraftanlegget sine inntekter og </a:t>
            </a:r>
            <a:r>
              <a:rPr lang="nb-NO" dirty="0" err="1"/>
              <a:t>kostnadar</a:t>
            </a:r>
            <a:r>
              <a:rPr lang="nb-NO" dirty="0"/>
              <a:t>. </a:t>
            </a:r>
            <a:r>
              <a:rPr lang="nb-NO" dirty="0" err="1"/>
              <a:t>Berekning</a:t>
            </a:r>
            <a:r>
              <a:rPr lang="nb-NO" dirty="0"/>
              <a:t> skjer med to års etterslep. For skatteåret 2024 inngår inntektsåra 2018-2022. </a:t>
            </a:r>
          </a:p>
          <a:p>
            <a:r>
              <a:rPr lang="nb-NO" dirty="0"/>
              <a:t>Gjennomsnitt systempris for </a:t>
            </a:r>
            <a:r>
              <a:rPr lang="nb-NO" dirty="0" err="1"/>
              <a:t>desse</a:t>
            </a:r>
            <a:r>
              <a:rPr lang="nb-NO" dirty="0"/>
              <a:t> åra er 58,5 øre/kWh. For 2023 inngikk inntektsåra 2017-2021,  gjennomsnitt systempris var 36,6 øre/kWh. Produksjon og andre kostnader påverkar og takst.  </a:t>
            </a:r>
          </a:p>
          <a:p>
            <a:r>
              <a:rPr lang="nb-NO" dirty="0" err="1"/>
              <a:t>Formuesverdiane</a:t>
            </a:r>
            <a:r>
              <a:rPr lang="nb-NO" dirty="0"/>
              <a:t> er </a:t>
            </a:r>
            <a:r>
              <a:rPr lang="nb-NO" dirty="0" err="1"/>
              <a:t>no</a:t>
            </a:r>
            <a:r>
              <a:rPr lang="nb-NO" dirty="0"/>
              <a:t> langt </a:t>
            </a:r>
            <a:r>
              <a:rPr lang="nb-NO" dirty="0" err="1"/>
              <a:t>høgare</a:t>
            </a:r>
            <a:r>
              <a:rPr lang="nb-NO" dirty="0"/>
              <a:t> enn det samla </a:t>
            </a:r>
            <a:r>
              <a:rPr lang="nb-NO" dirty="0" err="1"/>
              <a:t>eigedomsskattegrunnlaget</a:t>
            </a:r>
            <a:r>
              <a:rPr lang="nb-NO" dirty="0"/>
              <a:t>. Utfordringa her er at </a:t>
            </a:r>
            <a:r>
              <a:rPr lang="nb-NO" dirty="0" err="1"/>
              <a:t>eigedomsskattegrunnlaget</a:t>
            </a:r>
            <a:r>
              <a:rPr lang="nb-NO" dirty="0"/>
              <a:t> </a:t>
            </a:r>
            <a:r>
              <a:rPr lang="nb-NO" dirty="0" err="1"/>
              <a:t>opererar</a:t>
            </a:r>
            <a:r>
              <a:rPr lang="nb-NO" dirty="0"/>
              <a:t> med </a:t>
            </a:r>
            <a:r>
              <a:rPr lang="nb-NO" dirty="0" err="1"/>
              <a:t>eit</a:t>
            </a:r>
            <a:r>
              <a:rPr lang="nb-NO" dirty="0"/>
              <a:t> makstak på </a:t>
            </a:r>
            <a:r>
              <a:rPr lang="nb-NO" dirty="0" err="1"/>
              <a:t>verdsetjing</a:t>
            </a:r>
            <a:r>
              <a:rPr lang="nb-NO" dirty="0"/>
              <a:t> kr 2,74/KWh. Heving, fjerning av dette taket er tema , men tungt/</a:t>
            </a:r>
            <a:r>
              <a:rPr lang="nb-NO" dirty="0" err="1"/>
              <a:t>krevjande</a:t>
            </a:r>
            <a:r>
              <a:rPr lang="nb-NO" dirty="0"/>
              <a:t> tema slik sakene </a:t>
            </a:r>
            <a:r>
              <a:rPr lang="nb-NO" dirty="0" err="1"/>
              <a:t>no</a:t>
            </a:r>
            <a:r>
              <a:rPr lang="nb-NO" dirty="0"/>
              <a:t> står.  </a:t>
            </a:r>
          </a:p>
          <a:p>
            <a:r>
              <a:rPr lang="nb-NO" dirty="0"/>
              <a:t>Vår feilvurdering av </a:t>
            </a:r>
            <a:r>
              <a:rPr lang="nb-NO" dirty="0" err="1"/>
              <a:t>eigedomsskatteinntekter</a:t>
            </a:r>
            <a:r>
              <a:rPr lang="nb-NO" dirty="0"/>
              <a:t> for 2024 på 6 </a:t>
            </a:r>
            <a:r>
              <a:rPr lang="nb-NO" dirty="0" err="1"/>
              <a:t>mill</a:t>
            </a:r>
            <a:r>
              <a:rPr lang="nb-NO" dirty="0"/>
              <a:t> tok i for liten grad omsyn til at våre store kraftverk har nådd </a:t>
            </a:r>
            <a:r>
              <a:rPr lang="nb-NO" dirty="0" err="1"/>
              <a:t>makstaket</a:t>
            </a:r>
            <a:r>
              <a:rPr lang="nb-NO" dirty="0"/>
              <a:t> og </a:t>
            </a:r>
            <a:r>
              <a:rPr lang="nb-NO" dirty="0" err="1"/>
              <a:t>meir</a:t>
            </a:r>
            <a:r>
              <a:rPr lang="nb-NO" dirty="0"/>
              <a:t> enn det. (</a:t>
            </a:r>
            <a:r>
              <a:rPr lang="nb-NO" dirty="0" err="1"/>
              <a:t>me</a:t>
            </a:r>
            <a:r>
              <a:rPr lang="nb-NO" dirty="0"/>
              <a:t> har </a:t>
            </a:r>
            <a:r>
              <a:rPr lang="nb-NO" dirty="0" err="1"/>
              <a:t>ikkje</a:t>
            </a:r>
            <a:r>
              <a:rPr lang="nb-NO" dirty="0"/>
              <a:t> detaljoversikt over dette.)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Eigedomsskatt</a:t>
            </a:r>
            <a:r>
              <a:rPr lang="nb-NO" dirty="0"/>
              <a:t> ?  70 - 75 mill.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11D62-DEE9-4520-B5E3-E6A04FFBF6B1}" type="datetime4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 januar 2024</a:t>
            </a:fld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Side </a:t>
            </a:r>
            <a:fld id="{D71767E0-8E74-4C62-AB81-DCFDAEE79858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028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195BD63A-4E32-A1A5-A354-23613E86F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25293"/>
            <a:ext cx="11179422" cy="6325927"/>
          </a:xfrm>
          <a:prstGeom prst="rect">
            <a:avLst/>
          </a:prstGeo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11D62-DEE9-4520-B5E3-E6A04FFBF6B1}" type="datetime4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 januar 2024</a:t>
            </a:fld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Side </a:t>
            </a:r>
            <a:fld id="{D71767E0-8E74-4C62-AB81-DCFDAEE79858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50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NATURRESSURSSKATT</a:t>
            </a:r>
          </a:p>
          <a:p>
            <a:r>
              <a:rPr lang="nb-NO" dirty="0"/>
              <a:t>En særskatt på vasskraftproduksjon som vert berekna per kWh.</a:t>
            </a:r>
          </a:p>
          <a:p>
            <a:r>
              <a:rPr lang="nb-NO" dirty="0"/>
              <a:t>Kraftselskapa trekker </a:t>
            </a:r>
            <a:r>
              <a:rPr lang="nb-NO" dirty="0" err="1"/>
              <a:t>frå</a:t>
            </a:r>
            <a:r>
              <a:rPr lang="nb-NO" dirty="0"/>
              <a:t> skatten krona for krona i selskapsskatten. (såleis ingen ekstra belastning for selskapa. </a:t>
            </a:r>
          </a:p>
          <a:p>
            <a:r>
              <a:rPr lang="nb-NO" dirty="0"/>
              <a:t>Produksjon vert </a:t>
            </a:r>
            <a:r>
              <a:rPr lang="nb-NO" dirty="0" err="1"/>
              <a:t>rekna</a:t>
            </a:r>
            <a:r>
              <a:rPr lang="nb-NO" dirty="0"/>
              <a:t> på gjennomsnitt av </a:t>
            </a:r>
            <a:r>
              <a:rPr lang="nb-NO" dirty="0" err="1"/>
              <a:t>dei</a:t>
            </a:r>
            <a:r>
              <a:rPr lang="nb-NO" dirty="0"/>
              <a:t> siste 7-års kraftproduksjon.</a:t>
            </a:r>
          </a:p>
          <a:p>
            <a:r>
              <a:rPr lang="nb-NO" dirty="0"/>
              <a:t>Inntekter 1,1 øre/kWh til kommune, og 0,2 øre/kWh til fylkeskommunen.</a:t>
            </a:r>
          </a:p>
          <a:p>
            <a:r>
              <a:rPr lang="nb-NO" dirty="0"/>
              <a:t>Nb! </a:t>
            </a:r>
            <a:r>
              <a:rPr lang="nb-NO" dirty="0" err="1"/>
              <a:t>Desse</a:t>
            </a:r>
            <a:r>
              <a:rPr lang="nb-NO" dirty="0"/>
              <a:t> inntektene er del av/</a:t>
            </a:r>
            <a:r>
              <a:rPr lang="nb-NO" dirty="0" err="1"/>
              <a:t>innanfor</a:t>
            </a:r>
            <a:r>
              <a:rPr lang="nb-NO" dirty="0"/>
              <a:t> inntektssystemet. Dei andre inntektene </a:t>
            </a:r>
            <a:r>
              <a:rPr lang="nb-NO" dirty="0" err="1"/>
              <a:t>frå</a:t>
            </a:r>
            <a:r>
              <a:rPr lang="nb-NO" dirty="0"/>
              <a:t> krafta er </a:t>
            </a:r>
            <a:r>
              <a:rPr lang="nb-NO" dirty="0" err="1"/>
              <a:t>ikkje</a:t>
            </a:r>
            <a:r>
              <a:rPr lang="nb-NO" dirty="0"/>
              <a:t> det.</a:t>
            </a:r>
          </a:p>
          <a:p>
            <a:endParaRPr lang="nb-NO" dirty="0"/>
          </a:p>
          <a:p>
            <a:r>
              <a:rPr lang="nb-NO" u="sng" dirty="0"/>
              <a:t>Grunnrenteskatt </a:t>
            </a:r>
            <a:r>
              <a:rPr lang="nb-NO" dirty="0"/>
              <a:t>er og skattlegging av kraftverk, men </a:t>
            </a:r>
            <a:r>
              <a:rPr lang="nb-NO" dirty="0" err="1"/>
              <a:t>statleg</a:t>
            </a:r>
            <a:r>
              <a:rPr lang="nb-NO" dirty="0"/>
              <a:t> skatt. (høg % av grunnrenteinntekt.)</a:t>
            </a:r>
          </a:p>
          <a:p>
            <a:r>
              <a:rPr lang="nb-NO" dirty="0" err="1"/>
              <a:t>Overskotsskattlegging</a:t>
            </a:r>
            <a:r>
              <a:rPr lang="nb-NO" dirty="0"/>
              <a:t> av </a:t>
            </a:r>
            <a:r>
              <a:rPr lang="nb-NO" dirty="0" err="1"/>
              <a:t>allminneleg</a:t>
            </a:r>
            <a:r>
              <a:rPr lang="nb-NO" dirty="0"/>
              <a:t> inntekt/som andre foretak,  skatt til staten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Naturressursskatt ?      33-36 </a:t>
            </a:r>
            <a:r>
              <a:rPr lang="nb-NO" dirty="0" err="1"/>
              <a:t>mill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11D62-DEE9-4520-B5E3-E6A04FFBF6B1}" type="datetime4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 januar 2024</a:t>
            </a:fld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Side </a:t>
            </a:r>
            <a:fld id="{D71767E0-8E74-4C62-AB81-DCFDAEE79858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84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Egendefinert 3">
      <a:dk1>
        <a:srgbClr val="0E1824"/>
      </a:dk1>
      <a:lt1>
        <a:srgbClr val="FFFFFF"/>
      </a:lt1>
      <a:dk2>
        <a:srgbClr val="003263"/>
      </a:dk2>
      <a:lt2>
        <a:srgbClr val="D8D8D8"/>
      </a:lt2>
      <a:accent1>
        <a:srgbClr val="003263"/>
      </a:accent1>
      <a:accent2>
        <a:srgbClr val="007CC3"/>
      </a:accent2>
      <a:accent3>
        <a:srgbClr val="005A8C"/>
      </a:accent3>
      <a:accent4>
        <a:srgbClr val="D5EAFE"/>
      </a:accent4>
      <a:accent5>
        <a:srgbClr val="81D1FE"/>
      </a:accent5>
      <a:accent6>
        <a:srgbClr val="21B0FF"/>
      </a:accent6>
      <a:hlink>
        <a:srgbClr val="2A71FE"/>
      </a:hlink>
      <a:folHlink>
        <a:srgbClr val="D5EAF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VK" id="{8C5C08ED-CC1F-49D7-BC1A-34CCC182464D}" vid="{AD16EA0F-3B12-4A3E-A0F8-E2C9F28BFE65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3633</TotalTime>
  <Words>1846</Words>
  <Application>Microsoft Office PowerPoint</Application>
  <PresentationFormat>Widescreen</PresentationFormat>
  <Paragraphs>212</Paragraphs>
  <Slides>19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19</vt:i4>
      </vt:variant>
    </vt:vector>
  </HeadingPairs>
  <TitlesOfParts>
    <vt:vector size="27" baseType="lpstr">
      <vt:lpstr>Times New Roman</vt:lpstr>
      <vt:lpstr>Viner Hand ITC</vt:lpstr>
      <vt:lpstr>Calibri Light</vt:lpstr>
      <vt:lpstr>Arial Narrow</vt:lpstr>
      <vt:lpstr>Arial</vt:lpstr>
      <vt:lpstr>Calibri</vt:lpstr>
      <vt:lpstr>Office-tema</vt:lpstr>
      <vt:lpstr>1_Office-tema</vt:lpstr>
      <vt:lpstr>Kraftinntekter Luster kommune</vt:lpstr>
      <vt:lpstr>Konsesjonsavgift ?  17-18 mill.</vt:lpstr>
      <vt:lpstr>Konsesjonskraft ?  50-60 mill ??</vt:lpstr>
      <vt:lpstr>Alminneleg forbruk 2023 og -24……</vt:lpstr>
      <vt:lpstr>Månadsblokker – uttak av konsesjonskraft over året. </vt:lpstr>
      <vt:lpstr>Prising av konsesjonskraft ?</vt:lpstr>
      <vt:lpstr>Eigedomsskatt ?  70 - 75 mill.</vt:lpstr>
      <vt:lpstr> </vt:lpstr>
      <vt:lpstr>Naturressursskatt ?      33-36 mill</vt:lpstr>
      <vt:lpstr>Kraft – Kraftomsetjing</vt:lpstr>
      <vt:lpstr>Utbyte /del av overskot frå kraftselskapa</vt:lpstr>
      <vt:lpstr>Kommunesaker ?</vt:lpstr>
      <vt:lpstr>LVK ?</vt:lpstr>
      <vt:lpstr>Hva kan LVK hjelpe kommunen med?</vt:lpstr>
      <vt:lpstr>Hvorfor har kommunene inntekter fra kraftutbygging?</vt:lpstr>
      <vt:lpstr>Viktige politikk- og interesseområder</vt:lpstr>
      <vt:lpstr>Aktuelle politiske utfordringer</vt:lpstr>
      <vt:lpstr>Kort om lovverket</vt:lpstr>
      <vt:lpstr>Informasjon</vt:lpstr>
    </vt:vector>
  </TitlesOfParts>
  <Company>Luster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Dette er ein test av overskrift</dc:title>
  <dc:creator>Trond Helge Eide</dc:creator>
  <cp:lastModifiedBy>Jarle Skartun</cp:lastModifiedBy>
  <cp:revision>64</cp:revision>
  <cp:lastPrinted>2024-01-17T08:35:41Z</cp:lastPrinted>
  <dcterms:created xsi:type="dcterms:W3CDTF">2023-06-01T10:35:23Z</dcterms:created>
  <dcterms:modified xsi:type="dcterms:W3CDTF">2024-01-19T12:57:48Z</dcterms:modified>
</cp:coreProperties>
</file>